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3" r:id="rId4"/>
    <p:sldId id="300" r:id="rId5"/>
    <p:sldId id="278" r:id="rId6"/>
    <p:sldId id="290" r:id="rId7"/>
    <p:sldId id="289" r:id="rId8"/>
    <p:sldId id="294" r:id="rId9"/>
    <p:sldId id="291" r:id="rId10"/>
    <p:sldId id="293" r:id="rId11"/>
    <p:sldId id="298" r:id="rId12"/>
    <p:sldId id="296" r:id="rId13"/>
    <p:sldId id="288" r:id="rId14"/>
    <p:sldId id="297" r:id="rId15"/>
    <p:sldId id="280" r:id="rId16"/>
    <p:sldId id="281" r:id="rId17"/>
    <p:sldId id="266" r:id="rId18"/>
    <p:sldId id="265" r:id="rId19"/>
    <p:sldId id="282" r:id="rId20"/>
    <p:sldId id="287" r:id="rId21"/>
    <p:sldId id="284" r:id="rId22"/>
    <p:sldId id="285" r:id="rId23"/>
    <p:sldId id="286" r:id="rId24"/>
    <p:sldId id="299" r:id="rId25"/>
    <p:sldId id="263" r:id="rId2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E004"/>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94711" autoAdjust="0"/>
  </p:normalViewPr>
  <p:slideViewPr>
    <p:cSldViewPr>
      <p:cViewPr>
        <p:scale>
          <a:sx n="99" d="100"/>
          <a:sy n="99" d="100"/>
        </p:scale>
        <p:origin x="-29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 Type="http://schemas.openxmlformats.org/officeDocument/2006/relationships/image" Target="../media/image5.emf"/><Relationship Id="rId2"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image" Target="../media/image16.emf"/><Relationship Id="rId2"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image" Target="../media/image20.emf"/><Relationship Id="rId2"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image" Target="../media/image31.emf"/><Relationship Id="rId2"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A9C18F-BE2C-F547-B01F-A099C94A2468}" type="datetimeFigureOut">
              <a:rPr kumimoji="1" lang="zh-CN" altLang="en-US" smtClean="0"/>
              <a:t>16/11/20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B4C1EF-F9D7-9648-A39C-CFCD523BB2AE}" type="slidenum">
              <a:rPr kumimoji="1" lang="zh-CN" altLang="en-US" smtClean="0"/>
              <a:t>‹#›</a:t>
            </a:fld>
            <a:endParaRPr kumimoji="1" lang="zh-CN" altLang="en-US"/>
          </a:p>
        </p:txBody>
      </p:sp>
    </p:spTree>
    <p:extLst>
      <p:ext uri="{BB962C8B-B14F-4D97-AF65-F5344CB8AC3E}">
        <p14:creationId xmlns:p14="http://schemas.microsoft.com/office/powerpoint/2010/main" val="19857327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老师们下午好，我叫李正，我的毕业选题为基于在线卷积网络的相关滤波二维多尺度跟踪</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1</a:t>
            </a:fld>
            <a:endParaRPr kumimoji="1" lang="zh-CN" altLang="en-US"/>
          </a:p>
        </p:txBody>
      </p:sp>
    </p:spTree>
    <p:extLst>
      <p:ext uri="{BB962C8B-B14F-4D97-AF65-F5344CB8AC3E}">
        <p14:creationId xmlns:p14="http://schemas.microsoft.com/office/powerpoint/2010/main" val="120975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Out presentation mainly</a:t>
            </a:r>
            <a:r>
              <a:rPr kumimoji="1" lang="en-US" altLang="zh-CN" baseline="0" dirty="0" smtClean="0"/>
              <a:t> consists of 5 sections. The motivation, feature extraction, tracking framework, online learning and experiments results</a:t>
            </a:r>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2</a:t>
            </a:fld>
            <a:endParaRPr kumimoji="1" lang="zh-CN" altLang="en-US"/>
          </a:p>
        </p:txBody>
      </p:sp>
    </p:spTree>
    <p:extLst>
      <p:ext uri="{BB962C8B-B14F-4D97-AF65-F5344CB8AC3E}">
        <p14:creationId xmlns:p14="http://schemas.microsoft.com/office/powerpoint/2010/main" val="168056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a:t>
            </a:r>
            <a:r>
              <a:rPr lang="en-US" altLang="zh-CN" sz="1200" kern="1200" baseline="0" dirty="0" smtClean="0">
                <a:solidFill>
                  <a:schemeClr val="tx1"/>
                </a:solidFill>
                <a:effectLst/>
                <a:latin typeface="+mn-lt"/>
                <a:ea typeface="+mn-ea"/>
                <a:cs typeface="+mn-cs"/>
              </a:rPr>
              <a:t>e figure shows our algorithm procedure briefly. </a:t>
            </a:r>
            <a:r>
              <a:rPr lang="en-US" altLang="zh-CN" sz="1200" kern="1200" dirty="0" smtClean="0">
                <a:solidFill>
                  <a:schemeClr val="tx1"/>
                </a:solidFill>
                <a:effectLst/>
                <a:latin typeface="+mn-lt"/>
                <a:ea typeface="+mn-ea"/>
                <a:cs typeface="+mn-cs"/>
              </a:rPr>
              <a:t>Generative and discriminative trackers are two main types of appearance-based trackers.</a:t>
            </a:r>
            <a:r>
              <a:rPr lang="en-US" altLang="zh-CN" sz="1200" kern="1200" baseline="0" dirty="0" smtClean="0">
                <a:solidFill>
                  <a:schemeClr val="tx1"/>
                </a:solidFill>
                <a:effectLst/>
                <a:latin typeface="+mn-lt"/>
                <a:ea typeface="+mn-ea"/>
                <a:cs typeface="+mn-cs"/>
              </a:rPr>
              <a:t> Our method belongs to the latter, that is to say tracking be detection. At the t frame, we will obtain positive and negative samples around tracking object and extract our compressive perceptual hashing features. In the next frame, we will generate a series of candidates by coarse-to-fine search strategy. And then we will conduct confidence evaluation, and regard the candidate location of maximum confidence response as new position of object</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3</a:t>
            </a:fld>
            <a:endParaRPr kumimoji="1" lang="zh-CN" altLang="en-US"/>
          </a:p>
        </p:txBody>
      </p:sp>
    </p:spTree>
    <p:extLst>
      <p:ext uri="{BB962C8B-B14F-4D97-AF65-F5344CB8AC3E}">
        <p14:creationId xmlns:p14="http://schemas.microsoft.com/office/powerpoint/2010/main" val="155696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It’s quite</a:t>
            </a:r>
            <a:r>
              <a:rPr kumimoji="1" lang="en-US" altLang="zh-CN" baseline="0" dirty="0" smtClean="0"/>
              <a:t> common these days that visual tracking has become one of the most key components for numerous robot applications, such as robot human interaction, robot navigation and autonomous driving. Here, we introduce a simple and fast novel hashing methods for visual tracking. We adopt the combination of perceptual feature + LSH and compressive sensing methods as the discrimination object representation. Most importantly, the purpose of using hashing is no need to train classifier, which contributes to faster speed. Besides, we use a novel online foreground learning methods in order to solve model draft problem</a:t>
            </a:r>
          </a:p>
        </p:txBody>
      </p:sp>
      <p:sp>
        <p:nvSpPr>
          <p:cNvPr id="4" name="幻灯片编号占位符 3"/>
          <p:cNvSpPr>
            <a:spLocks noGrp="1"/>
          </p:cNvSpPr>
          <p:nvPr>
            <p:ph type="sldNum" sz="quarter" idx="10"/>
          </p:nvPr>
        </p:nvSpPr>
        <p:spPr/>
        <p:txBody>
          <a:bodyPr/>
          <a:lstStyle/>
          <a:p>
            <a:fld id="{8FB4C1EF-F9D7-9648-A39C-CFCD523BB2AE}" type="slidenum">
              <a:rPr kumimoji="1" lang="zh-CN" altLang="en-US" smtClean="0"/>
              <a:t>5</a:t>
            </a:fld>
            <a:endParaRPr kumimoji="1" lang="zh-CN" altLang="en-US"/>
          </a:p>
        </p:txBody>
      </p:sp>
    </p:spTree>
    <p:extLst>
      <p:ext uri="{BB962C8B-B14F-4D97-AF65-F5344CB8AC3E}">
        <p14:creationId xmlns:p14="http://schemas.microsoft.com/office/powerpoint/2010/main" val="2917360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4B8AFEC-F62D-4D6A-B602-8E42B4F03F83}" type="datetimeFigureOut">
              <a:rPr lang="zh-CN" altLang="en-US"/>
              <a:pPr>
                <a:defRPr/>
              </a:pPr>
              <a:t>16/11/20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88A291-2321-4B23-A593-68E2A4B79BD7}"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E50FC7C-92D2-4D51-97B9-AAE93025FFA0}" type="datetimeFigureOut">
              <a:rPr lang="zh-CN" altLang="en-US"/>
              <a:pPr>
                <a:defRPr/>
              </a:pPr>
              <a:t>16/11/20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D43CD5-B50E-492C-8B27-DE4E8ABC6DC6}"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1D193D-CA77-42AD-B7B7-0FE5360EAC87}" type="datetimeFigureOut">
              <a:rPr lang="zh-CN" altLang="en-US"/>
              <a:pPr>
                <a:defRPr/>
              </a:pPr>
              <a:t>16/11/20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B65D7D-E764-4094-8FC5-3C6FBB3DA09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A0FA5FB-3DDD-4E3B-ABA9-4F553DD4798C}" type="datetimeFigureOut">
              <a:rPr lang="zh-CN" altLang="en-US"/>
              <a:pPr>
                <a:defRPr/>
              </a:pPr>
              <a:t>16/11/20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001BC93-0F86-496A-9598-E34D8865AD64}"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96EC48F-8991-4336-9C0F-22C82FB42708}" type="datetimeFigureOut">
              <a:rPr lang="zh-CN" altLang="en-US"/>
              <a:pPr>
                <a:defRPr/>
              </a:pPr>
              <a:t>16/11/20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03333D-91A1-40FD-91A6-4E9D32BDC186}"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5CEF2A9-59B2-4ADA-AA49-D5767EFC7AE0}" type="datetimeFigureOut">
              <a:rPr lang="zh-CN" altLang="en-US"/>
              <a:pPr>
                <a:defRPr/>
              </a:pPr>
              <a:t>16/11/20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B765F27-9FA0-431B-BF39-70522C8512A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384B91E-D020-446B-BED7-7781F1673EC8}" type="datetimeFigureOut">
              <a:rPr lang="zh-CN" altLang="en-US"/>
              <a:pPr>
                <a:defRPr/>
              </a:pPr>
              <a:t>16/11/20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B23E1C3-98EF-4450-A999-BFD585A8F2A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D2FEC67-9069-43CD-BD6B-16C802EA78AF}" type="datetimeFigureOut">
              <a:rPr lang="zh-CN" altLang="en-US"/>
              <a:pPr>
                <a:defRPr/>
              </a:pPr>
              <a:t>16/11/20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F6B746C-5C30-49C5-BBBA-B27F5F03B461}"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37F486A-BAD8-49B7-ABDB-80D8DC614FB8}" type="datetimeFigureOut">
              <a:rPr lang="zh-CN" altLang="en-US"/>
              <a:pPr>
                <a:defRPr/>
              </a:pPr>
              <a:t>16/11/20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A55FDAC-3232-4D53-A93C-124E3253B74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4BC67B8-1C9B-43FB-8596-6A5DB1BF2478}" type="datetimeFigureOut">
              <a:rPr lang="zh-CN" altLang="en-US"/>
              <a:pPr>
                <a:defRPr/>
              </a:pPr>
              <a:t>16/11/20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1664155-0921-4807-9617-A522308BC6D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6524657-32CA-42F9-BC22-B6466C303CC7}" type="datetimeFigureOut">
              <a:rPr lang="zh-CN" altLang="en-US"/>
              <a:pPr>
                <a:defRPr/>
              </a:pPr>
              <a:t>16/11/20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1AE0CFA-1C8F-4598-8418-9E52E01A326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F406F75-61D6-47E2-A6C5-383702F77538}" type="datetimeFigureOut">
              <a:rPr lang="zh-CN" altLang="en-US"/>
              <a:pPr>
                <a:defRPr/>
              </a:pPr>
              <a:t>16/11/20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3645BA0-62F2-4ECC-BECC-20EB818ABC8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0.emf"/><Relationship Id="rId5" Type="http://schemas.openxmlformats.org/officeDocument/2006/relationships/oleObject" Target="../embeddings/oleObject17.bin"/><Relationship Id="rId6" Type="http://schemas.openxmlformats.org/officeDocument/2006/relationships/image" Target="../media/image21.emf"/><Relationship Id="rId7" Type="http://schemas.openxmlformats.org/officeDocument/2006/relationships/oleObject" Target="../embeddings/oleObject18.bin"/><Relationship Id="rId8" Type="http://schemas.openxmlformats.org/officeDocument/2006/relationships/image" Target="../media/image22.emf"/><Relationship Id="rId9" Type="http://schemas.openxmlformats.org/officeDocument/2006/relationships/oleObject" Target="../embeddings/oleObject19.bin"/><Relationship Id="rId10"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oleObject" Target="../embeddings/oleObject20.bin"/><Relationship Id="rId5" Type="http://schemas.openxmlformats.org/officeDocument/2006/relationships/image" Target="../media/image24.emf"/><Relationship Id="rId6" Type="http://schemas.openxmlformats.org/officeDocument/2006/relationships/oleObject" Target="../embeddings/oleObject21.bin"/><Relationship Id="rId7" Type="http://schemas.openxmlformats.org/officeDocument/2006/relationships/image" Target="../media/image2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image" Target="../media/image34.emf"/><Relationship Id="rId13" Type="http://schemas.openxmlformats.org/officeDocument/2006/relationships/oleObject" Target="../embeddings/oleObject26.bin"/><Relationship Id="rId14" Type="http://schemas.openxmlformats.org/officeDocument/2006/relationships/image" Target="../media/image35.emf"/><Relationship Id="rId15" Type="http://schemas.openxmlformats.org/officeDocument/2006/relationships/image" Target="../media/image38.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22.bin"/><Relationship Id="rId4" Type="http://schemas.openxmlformats.org/officeDocument/2006/relationships/image" Target="../media/image31.emf"/><Relationship Id="rId5" Type="http://schemas.openxmlformats.org/officeDocument/2006/relationships/oleObject" Target="../embeddings/oleObject23.bin"/><Relationship Id="rId6" Type="http://schemas.openxmlformats.org/officeDocument/2006/relationships/image" Target="../media/image32.emf"/><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oleObject" Target="../embeddings/oleObject24.bin"/><Relationship Id="rId10" Type="http://schemas.openxmlformats.org/officeDocument/2006/relationships/image" Target="../media/image3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2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emf"/><Relationship Id="rId5" Type="http://schemas.openxmlformats.org/officeDocument/2006/relationships/image" Target="../media/image4.emf"/><Relationship Id="rId6" Type="http://schemas.openxmlformats.org/officeDocument/2006/relationships/oleObject" Target="../embeddings/oleObject2.bin"/><Relationship Id="rId7"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image" Target="../media/image7.emf"/><Relationship Id="rId20" Type="http://schemas.openxmlformats.org/officeDocument/2006/relationships/oleObject" Target="../embeddings/oleObject11.bin"/><Relationship Id="rId21" Type="http://schemas.openxmlformats.org/officeDocument/2006/relationships/image" Target="../media/image13.emf"/><Relationship Id="rId10" Type="http://schemas.openxmlformats.org/officeDocument/2006/relationships/oleObject" Target="../embeddings/oleObject6.bin"/><Relationship Id="rId11" Type="http://schemas.openxmlformats.org/officeDocument/2006/relationships/image" Target="../media/image8.emf"/><Relationship Id="rId12" Type="http://schemas.openxmlformats.org/officeDocument/2006/relationships/oleObject" Target="../embeddings/oleObject7.bin"/><Relationship Id="rId13" Type="http://schemas.openxmlformats.org/officeDocument/2006/relationships/image" Target="../media/image9.emf"/><Relationship Id="rId14" Type="http://schemas.openxmlformats.org/officeDocument/2006/relationships/oleObject" Target="../embeddings/oleObject8.bin"/><Relationship Id="rId15" Type="http://schemas.openxmlformats.org/officeDocument/2006/relationships/image" Target="../media/image10.emf"/><Relationship Id="rId16" Type="http://schemas.openxmlformats.org/officeDocument/2006/relationships/oleObject" Target="../embeddings/oleObject9.bin"/><Relationship Id="rId17" Type="http://schemas.openxmlformats.org/officeDocument/2006/relationships/image" Target="../media/image11.emf"/><Relationship Id="rId18" Type="http://schemas.openxmlformats.org/officeDocument/2006/relationships/oleObject" Target="../embeddings/oleObject10.bin"/><Relationship Id="rId19"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image" Target="../media/image14.emf"/><Relationship Id="rId4" Type="http://schemas.openxmlformats.org/officeDocument/2006/relationships/oleObject" Target="../embeddings/oleObject3.bin"/><Relationship Id="rId5" Type="http://schemas.openxmlformats.org/officeDocument/2006/relationships/image" Target="../media/image5.emf"/><Relationship Id="rId6" Type="http://schemas.openxmlformats.org/officeDocument/2006/relationships/oleObject" Target="../embeddings/oleObject4.bin"/><Relationship Id="rId7" Type="http://schemas.openxmlformats.org/officeDocument/2006/relationships/image" Target="../media/image6.emf"/><Relationship Id="rId8"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6.emf"/><Relationship Id="rId5" Type="http://schemas.openxmlformats.org/officeDocument/2006/relationships/oleObject" Target="../embeddings/oleObject13.bin"/><Relationship Id="rId6" Type="http://schemas.openxmlformats.org/officeDocument/2006/relationships/image" Target="../media/image17.emf"/><Relationship Id="rId7" Type="http://schemas.openxmlformats.org/officeDocument/2006/relationships/oleObject" Target="../embeddings/oleObject14.bin"/><Relationship Id="rId8" Type="http://schemas.openxmlformats.org/officeDocument/2006/relationships/image" Target="../media/image18.emf"/><Relationship Id="rId9" Type="http://schemas.openxmlformats.org/officeDocument/2006/relationships/oleObject" Target="../embeddings/oleObject15.bin"/><Relationship Id="rId10"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196753"/>
            <a:ext cx="7488832" cy="1152128"/>
          </a:xfrm>
        </p:spPr>
        <p:txBody>
          <a:bodyPr/>
          <a:lstStyle/>
          <a:p>
            <a:r>
              <a:rPr lang="en-US" altLang="zh-CN" sz="3200" dirty="0" smtClean="0"/>
              <a:t>Convolutional </a:t>
            </a:r>
            <a:r>
              <a:rPr lang="en-US" altLang="zh-CN" sz="3200" dirty="0"/>
              <a:t>Correlation Filter for </a:t>
            </a:r>
            <a:r>
              <a:rPr lang="en-US" altLang="zh-CN" sz="3200" dirty="0" smtClean="0"/>
              <a:t>2d Multi-scale Visual </a:t>
            </a:r>
            <a:r>
              <a:rPr lang="en-US" altLang="zh-CN" sz="3200" dirty="0"/>
              <a:t>Tracking</a:t>
            </a:r>
            <a:r>
              <a:rPr lang="zh-CN" altLang="zh-CN" sz="3200" dirty="0"/>
              <a:t> </a:t>
            </a:r>
            <a:endParaRPr lang="en-US" altLang="zh-CN" sz="3200" dirty="0"/>
          </a:p>
        </p:txBody>
      </p:sp>
      <p:sp>
        <p:nvSpPr>
          <p:cNvPr id="3" name="副标题 2"/>
          <p:cNvSpPr>
            <a:spLocks noGrp="1"/>
          </p:cNvSpPr>
          <p:nvPr>
            <p:ph type="subTitle" idx="1"/>
          </p:nvPr>
        </p:nvSpPr>
        <p:spPr>
          <a:xfrm>
            <a:off x="539552" y="3068960"/>
            <a:ext cx="7920880" cy="1752600"/>
          </a:xfrm>
        </p:spPr>
        <p:txBody>
          <a:bodyPr/>
          <a:lstStyle/>
          <a:p>
            <a:r>
              <a:rPr lang="en-US" altLang="zh-CN" sz="2800" dirty="0" err="1">
                <a:solidFill>
                  <a:schemeClr val="tx1"/>
                </a:solidFill>
                <a:latin typeface="+mj-lt"/>
                <a:ea typeface="+mj-ea"/>
                <a:cs typeface="+mj-cs"/>
              </a:rPr>
              <a:t>Zheng</a:t>
            </a:r>
            <a:r>
              <a:rPr lang="en-US" altLang="zh-CN" sz="2800" dirty="0">
                <a:solidFill>
                  <a:schemeClr val="tx1"/>
                </a:solidFill>
                <a:latin typeface="+mj-lt"/>
                <a:ea typeface="+mj-ea"/>
                <a:cs typeface="+mj-cs"/>
              </a:rPr>
              <a:t> </a:t>
            </a:r>
            <a:r>
              <a:rPr lang="en-US" altLang="zh-CN" sz="2800" dirty="0" smtClean="0">
                <a:solidFill>
                  <a:schemeClr val="tx1"/>
                </a:solidFill>
                <a:latin typeface="+mj-lt"/>
                <a:ea typeface="+mj-ea"/>
                <a:cs typeface="+mj-cs"/>
              </a:rPr>
              <a:t>Li</a:t>
            </a:r>
            <a:endParaRPr lang="en-US" altLang="zh-CN" sz="2800" dirty="0">
              <a:solidFill>
                <a:schemeClr val="tx1"/>
              </a:solidFill>
              <a:latin typeface="+mj-lt"/>
              <a:ea typeface="+mj-ea"/>
              <a:cs typeface="+mj-cs"/>
            </a:endParaRPr>
          </a:p>
          <a:p>
            <a:r>
              <a:rPr lang="en-US" altLang="zh-CN" sz="2800" dirty="0" smtClean="0">
                <a:solidFill>
                  <a:schemeClr val="tx1"/>
                </a:solidFill>
                <a:latin typeface="+mj-lt"/>
                <a:ea typeface="+mj-ea"/>
                <a:cs typeface="+mj-cs"/>
              </a:rPr>
              <a:t>Sun</a:t>
            </a:r>
            <a:r>
              <a:rPr lang="zh-CN" altLang="en-US" sz="2800" dirty="0" smtClean="0">
                <a:solidFill>
                  <a:schemeClr val="tx1"/>
                </a:solidFill>
                <a:latin typeface="+mj-lt"/>
                <a:ea typeface="+mj-ea"/>
                <a:cs typeface="+mj-cs"/>
              </a:rPr>
              <a:t> </a:t>
            </a:r>
            <a:r>
              <a:rPr lang="en-US" altLang="zh-CN" sz="2800" dirty="0" err="1" smtClean="0">
                <a:solidFill>
                  <a:schemeClr val="tx1"/>
                </a:solidFill>
                <a:latin typeface="+mj-lt"/>
                <a:ea typeface="+mj-ea"/>
                <a:cs typeface="+mj-cs"/>
              </a:rPr>
              <a:t>Yat-sen</a:t>
            </a:r>
            <a:r>
              <a:rPr lang="zh-CN" altLang="en-US" sz="2800" dirty="0" smtClean="0">
                <a:solidFill>
                  <a:schemeClr val="tx1"/>
                </a:solidFill>
                <a:latin typeface="+mj-lt"/>
                <a:ea typeface="+mj-ea"/>
                <a:cs typeface="+mj-cs"/>
              </a:rPr>
              <a:t> </a:t>
            </a:r>
            <a:r>
              <a:rPr lang="en-US" altLang="zh-CN" sz="2800" dirty="0" smtClean="0">
                <a:solidFill>
                  <a:schemeClr val="tx1"/>
                </a:solidFill>
                <a:latin typeface="+mj-lt"/>
                <a:ea typeface="+mj-ea"/>
                <a:cs typeface="+mj-cs"/>
              </a:rPr>
              <a:t>University</a:t>
            </a:r>
          </a:p>
          <a:p>
            <a:r>
              <a:rPr lang="en-US" altLang="zh-CN" sz="2800" dirty="0" smtClean="0">
                <a:solidFill>
                  <a:schemeClr val="tx1"/>
                </a:solidFill>
                <a:latin typeface="+mj-lt"/>
                <a:ea typeface="+mj-ea"/>
                <a:cs typeface="+mj-cs"/>
              </a:rPr>
              <a:t>Advisor: Dr. </a:t>
            </a:r>
            <a:r>
              <a:rPr lang="en-US" altLang="zh-CN" sz="2800" dirty="0" err="1" smtClean="0">
                <a:solidFill>
                  <a:schemeClr val="tx1"/>
                </a:solidFill>
                <a:latin typeface="+mj-lt"/>
                <a:ea typeface="+mj-ea"/>
                <a:cs typeface="+mj-cs"/>
              </a:rPr>
              <a:t>Changdong</a:t>
            </a:r>
            <a:r>
              <a:rPr lang="en-US" altLang="zh-CN" sz="2800" dirty="0" smtClean="0">
                <a:solidFill>
                  <a:schemeClr val="tx1"/>
                </a:solidFill>
                <a:latin typeface="+mj-lt"/>
                <a:ea typeface="+mj-ea"/>
                <a:cs typeface="+mj-cs"/>
              </a:rPr>
              <a:t> </a:t>
            </a:r>
            <a:r>
              <a:rPr lang="en-US" altLang="zh-CN" sz="2800" dirty="0">
                <a:solidFill>
                  <a:schemeClr val="tx1"/>
                </a:solidFill>
                <a:latin typeface="+mj-lt"/>
                <a:ea typeface="+mj-ea"/>
                <a:cs typeface="+mj-cs"/>
              </a:rPr>
              <a:t>W</a:t>
            </a:r>
            <a:r>
              <a:rPr lang="en-US" altLang="zh-CN" sz="2800" dirty="0" smtClean="0">
                <a:solidFill>
                  <a:schemeClr val="tx1"/>
                </a:solidFill>
                <a:latin typeface="+mj-lt"/>
                <a:ea typeface="+mj-ea"/>
                <a:cs typeface="+mj-cs"/>
              </a:rPr>
              <a:t>ang</a:t>
            </a:r>
            <a:endParaRPr lang="zh-CN" altLang="en-US" sz="2800" dirty="0">
              <a:solidFill>
                <a:schemeClr val="tx1"/>
              </a:solidFill>
              <a:latin typeface="+mj-lt"/>
              <a:ea typeface="+mj-ea"/>
              <a:cs typeface="+mj-cs"/>
            </a:endParaRPr>
          </a:p>
        </p:txBody>
      </p:sp>
    </p:spTree>
    <p:extLst>
      <p:ext uri="{BB962C8B-B14F-4D97-AF65-F5344CB8AC3E}">
        <p14:creationId xmlns:p14="http://schemas.microsoft.com/office/powerpoint/2010/main" val="41183198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579296" cy="1143000"/>
          </a:xfrm>
        </p:spPr>
        <p:txBody>
          <a:bodyPr/>
          <a:lstStyle/>
          <a:p>
            <a:pPr lvl="1" algn="l"/>
            <a:r>
              <a:rPr kumimoji="1" lang="en-US" altLang="zh-CN" sz="2800" dirty="0"/>
              <a:t>Multi features based Correlation filter for visual tracking</a:t>
            </a:r>
          </a:p>
        </p:txBody>
      </p:sp>
      <p:graphicFrame>
        <p:nvGraphicFramePr>
          <p:cNvPr id="10" name="对象 9"/>
          <p:cNvGraphicFramePr>
            <a:graphicFrameLocks noChangeAspect="1"/>
          </p:cNvGraphicFramePr>
          <p:nvPr>
            <p:extLst>
              <p:ext uri="{D42A27DB-BD31-4B8C-83A1-F6EECF244321}">
                <p14:modId xmlns:p14="http://schemas.microsoft.com/office/powerpoint/2010/main" val="3455483625"/>
              </p:ext>
            </p:extLst>
          </p:nvPr>
        </p:nvGraphicFramePr>
        <p:xfrm>
          <a:off x="2771800" y="1484784"/>
          <a:ext cx="4579937" cy="936625"/>
        </p:xfrm>
        <a:graphic>
          <a:graphicData uri="http://schemas.openxmlformats.org/presentationml/2006/ole">
            <mc:AlternateContent xmlns:mc="http://schemas.openxmlformats.org/markup-compatibility/2006">
              <mc:Choice xmlns:v="urn:schemas-microsoft-com:vml" Requires="v">
                <p:oleObj spid="_x0000_s6735" name="公式" r:id="rId3" imgW="2235200" imgH="457200" progId="Equation.3">
                  <p:embed/>
                </p:oleObj>
              </mc:Choice>
              <mc:Fallback>
                <p:oleObj name="公式" r:id="rId3" imgW="2235200" imgH="457200" progId="Equation.3">
                  <p:embed/>
                  <p:pic>
                    <p:nvPicPr>
                      <p:cNvPr id="0" name=""/>
                      <p:cNvPicPr/>
                      <p:nvPr/>
                    </p:nvPicPr>
                    <p:blipFill>
                      <a:blip r:embed="rId4"/>
                      <a:stretch>
                        <a:fillRect/>
                      </a:stretch>
                    </p:blipFill>
                    <p:spPr>
                      <a:xfrm>
                        <a:off x="2771800" y="1484784"/>
                        <a:ext cx="4579937" cy="93662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13369716"/>
              </p:ext>
            </p:extLst>
          </p:nvPr>
        </p:nvGraphicFramePr>
        <p:xfrm>
          <a:off x="2483768" y="2852936"/>
          <a:ext cx="2664296" cy="1087033"/>
        </p:xfrm>
        <a:graphic>
          <a:graphicData uri="http://schemas.openxmlformats.org/presentationml/2006/ole">
            <mc:AlternateContent xmlns:mc="http://schemas.openxmlformats.org/markup-compatibility/2006">
              <mc:Choice xmlns:v="urn:schemas-microsoft-com:vml" Requires="v">
                <p:oleObj spid="_x0000_s6736" name="公式" r:id="rId5" imgW="1587500" imgH="647700" progId="Equation.3">
                  <p:embed/>
                </p:oleObj>
              </mc:Choice>
              <mc:Fallback>
                <p:oleObj name="公式" r:id="rId5" imgW="1587500" imgH="647700" progId="Equation.3">
                  <p:embed/>
                  <p:pic>
                    <p:nvPicPr>
                      <p:cNvPr id="0" name=""/>
                      <p:cNvPicPr/>
                      <p:nvPr/>
                    </p:nvPicPr>
                    <p:blipFill>
                      <a:blip r:embed="rId6"/>
                      <a:stretch>
                        <a:fillRect/>
                      </a:stretch>
                    </p:blipFill>
                    <p:spPr>
                      <a:xfrm>
                        <a:off x="2483768" y="2852936"/>
                        <a:ext cx="2664296" cy="1087033"/>
                      </a:xfrm>
                      <a:prstGeom prst="rect">
                        <a:avLst/>
                      </a:prstGeom>
                    </p:spPr>
                  </p:pic>
                </p:oleObj>
              </mc:Fallback>
            </mc:AlternateContent>
          </a:graphicData>
        </a:graphic>
      </p:graphicFrame>
      <p:sp>
        <p:nvSpPr>
          <p:cNvPr id="13" name="文本框 12"/>
          <p:cNvSpPr txBox="1"/>
          <p:nvPr/>
        </p:nvSpPr>
        <p:spPr>
          <a:xfrm>
            <a:off x="611560" y="1700808"/>
            <a:ext cx="2066491" cy="461665"/>
          </a:xfrm>
          <a:prstGeom prst="rect">
            <a:avLst/>
          </a:prstGeom>
          <a:noFill/>
        </p:spPr>
        <p:txBody>
          <a:bodyPr wrap="none" rtlCol="0">
            <a:spAutoFit/>
          </a:bodyPr>
          <a:lstStyle/>
          <a:p>
            <a:r>
              <a:rPr kumimoji="1" lang="en-US" altLang="zh-CN" sz="2400" dirty="0" smtClean="0"/>
              <a:t>Cost function:</a:t>
            </a:r>
            <a:endParaRPr kumimoji="1" lang="zh-CN" altLang="en-US" sz="2400" dirty="0"/>
          </a:p>
        </p:txBody>
      </p:sp>
      <p:sp>
        <p:nvSpPr>
          <p:cNvPr id="17" name="文本框 16"/>
          <p:cNvSpPr txBox="1"/>
          <p:nvPr/>
        </p:nvSpPr>
        <p:spPr>
          <a:xfrm>
            <a:off x="611560" y="3068960"/>
            <a:ext cx="1382410" cy="461665"/>
          </a:xfrm>
          <a:prstGeom prst="rect">
            <a:avLst/>
          </a:prstGeom>
          <a:noFill/>
        </p:spPr>
        <p:txBody>
          <a:bodyPr wrap="none" rtlCol="0">
            <a:spAutoFit/>
          </a:bodyPr>
          <a:lstStyle/>
          <a:p>
            <a:r>
              <a:rPr kumimoji="1" lang="en-US" altLang="zh-CN" sz="2400" dirty="0" smtClean="0"/>
              <a:t>Solution:</a:t>
            </a:r>
            <a:endParaRPr kumimoji="1" lang="zh-CN" altLang="en-US" sz="2400" dirty="0"/>
          </a:p>
        </p:txBody>
      </p:sp>
      <p:sp>
        <p:nvSpPr>
          <p:cNvPr id="18" name="文本框 17"/>
          <p:cNvSpPr txBox="1"/>
          <p:nvPr/>
        </p:nvSpPr>
        <p:spPr>
          <a:xfrm>
            <a:off x="683568" y="4293096"/>
            <a:ext cx="1980981" cy="461665"/>
          </a:xfrm>
          <a:prstGeom prst="rect">
            <a:avLst/>
          </a:prstGeom>
          <a:noFill/>
        </p:spPr>
        <p:txBody>
          <a:bodyPr wrap="none" rtlCol="0">
            <a:spAutoFit/>
          </a:bodyPr>
          <a:lstStyle/>
          <a:p>
            <a:r>
              <a:rPr kumimoji="1" lang="en-US" altLang="zh-CN" sz="2400" dirty="0" smtClean="0"/>
              <a:t>Filter update: </a:t>
            </a:r>
            <a:endParaRPr kumimoji="1" lang="zh-CN" altLang="en-US" sz="2400" dirty="0"/>
          </a:p>
        </p:txBody>
      </p:sp>
      <p:sp>
        <p:nvSpPr>
          <p:cNvPr id="19" name="文本框 18"/>
          <p:cNvSpPr txBox="1"/>
          <p:nvPr/>
        </p:nvSpPr>
        <p:spPr>
          <a:xfrm>
            <a:off x="611560" y="5661248"/>
            <a:ext cx="3349445" cy="461665"/>
          </a:xfrm>
          <a:prstGeom prst="rect">
            <a:avLst/>
          </a:prstGeom>
          <a:noFill/>
        </p:spPr>
        <p:txBody>
          <a:bodyPr wrap="none" rtlCol="0">
            <a:spAutoFit/>
          </a:bodyPr>
          <a:lstStyle/>
          <a:p>
            <a:r>
              <a:rPr kumimoji="1" lang="en-US" altLang="zh-CN" sz="2400" dirty="0" smtClean="0"/>
              <a:t>Correlation response</a:t>
            </a:r>
            <a:r>
              <a:rPr kumimoji="1" lang="zh-CN" altLang="en-US" sz="2400" dirty="0" smtClean="0"/>
              <a:t>：</a:t>
            </a:r>
            <a:endParaRPr kumimoji="1" lang="zh-CN" altLang="en-US" sz="2400" dirty="0"/>
          </a:p>
        </p:txBody>
      </p:sp>
      <p:graphicFrame>
        <p:nvGraphicFramePr>
          <p:cNvPr id="21" name="对象 20"/>
          <p:cNvGraphicFramePr>
            <a:graphicFrameLocks noChangeAspect="1"/>
          </p:cNvGraphicFramePr>
          <p:nvPr>
            <p:extLst>
              <p:ext uri="{D42A27DB-BD31-4B8C-83A1-F6EECF244321}">
                <p14:modId xmlns:p14="http://schemas.microsoft.com/office/powerpoint/2010/main" val="3244768204"/>
              </p:ext>
            </p:extLst>
          </p:nvPr>
        </p:nvGraphicFramePr>
        <p:xfrm>
          <a:off x="2915816" y="4077072"/>
          <a:ext cx="2808312" cy="1329126"/>
        </p:xfrm>
        <a:graphic>
          <a:graphicData uri="http://schemas.openxmlformats.org/presentationml/2006/ole">
            <mc:AlternateContent xmlns:mc="http://schemas.openxmlformats.org/markup-compatibility/2006">
              <mc:Choice xmlns:v="urn:schemas-microsoft-com:vml" Requires="v">
                <p:oleObj spid="_x0000_s6737" name="公式" r:id="rId7" imgW="1663700" imgH="787400" progId="Equation.3">
                  <p:embed/>
                </p:oleObj>
              </mc:Choice>
              <mc:Fallback>
                <p:oleObj name="公式" r:id="rId7" imgW="1663700" imgH="787400" progId="Equation.3">
                  <p:embed/>
                  <p:pic>
                    <p:nvPicPr>
                      <p:cNvPr id="0" name=""/>
                      <p:cNvPicPr/>
                      <p:nvPr/>
                    </p:nvPicPr>
                    <p:blipFill>
                      <a:blip r:embed="rId8"/>
                      <a:stretch>
                        <a:fillRect/>
                      </a:stretch>
                    </p:blipFill>
                    <p:spPr>
                      <a:xfrm>
                        <a:off x="2915816" y="4077072"/>
                        <a:ext cx="2808312" cy="1329126"/>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957383834"/>
              </p:ext>
            </p:extLst>
          </p:nvPr>
        </p:nvGraphicFramePr>
        <p:xfrm>
          <a:off x="3923928" y="5445224"/>
          <a:ext cx="1953503" cy="1124744"/>
        </p:xfrm>
        <a:graphic>
          <a:graphicData uri="http://schemas.openxmlformats.org/presentationml/2006/ole">
            <mc:AlternateContent xmlns:mc="http://schemas.openxmlformats.org/markup-compatibility/2006">
              <mc:Choice xmlns:v="urn:schemas-microsoft-com:vml" Requires="v">
                <p:oleObj spid="_x0000_s6738" name="公式" r:id="rId9" imgW="1257300" imgH="723900" progId="Equation.3">
                  <p:embed/>
                </p:oleObj>
              </mc:Choice>
              <mc:Fallback>
                <p:oleObj name="公式" r:id="rId9" imgW="1257300" imgH="723900" progId="Equation.3">
                  <p:embed/>
                  <p:pic>
                    <p:nvPicPr>
                      <p:cNvPr id="0" name=""/>
                      <p:cNvPicPr/>
                      <p:nvPr/>
                    </p:nvPicPr>
                    <p:blipFill>
                      <a:blip r:embed="rId10"/>
                      <a:stretch>
                        <a:fillRect/>
                      </a:stretch>
                    </p:blipFill>
                    <p:spPr>
                      <a:xfrm>
                        <a:off x="3923928" y="5445224"/>
                        <a:ext cx="1953503" cy="1124744"/>
                      </a:xfrm>
                      <a:prstGeom prst="rect">
                        <a:avLst/>
                      </a:prstGeom>
                    </p:spPr>
                  </p:pic>
                </p:oleObj>
              </mc:Fallback>
            </mc:AlternateContent>
          </a:graphicData>
        </a:graphic>
      </p:graphicFrame>
    </p:spTree>
    <p:extLst>
      <p:ext uri="{BB962C8B-B14F-4D97-AF65-F5344CB8AC3E}">
        <p14:creationId xmlns:p14="http://schemas.microsoft.com/office/powerpoint/2010/main" val="27253466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507288" cy="922114"/>
          </a:xfrm>
        </p:spPr>
        <p:txBody>
          <a:bodyPr/>
          <a:lstStyle/>
          <a:p>
            <a:pPr algn="l"/>
            <a:r>
              <a:rPr kumimoji="1" lang="en-US" altLang="zh-CN" sz="3600" dirty="0" smtClean="0"/>
              <a:t>Correlation filter for scale estimated </a:t>
            </a:r>
            <a:endParaRPr kumimoji="1" lang="zh-CN" altLang="en-US" sz="3600" dirty="0"/>
          </a:p>
        </p:txBody>
      </p:sp>
      <p:pic>
        <p:nvPicPr>
          <p:cNvPr id="9" name="图片 8" descr="屏幕快照 2016-05-18 下午6.40.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124744"/>
            <a:ext cx="6912769" cy="3480058"/>
          </a:xfrm>
          <a:prstGeom prst="rect">
            <a:avLst/>
          </a:prstGeom>
        </p:spPr>
      </p:pic>
      <p:graphicFrame>
        <p:nvGraphicFramePr>
          <p:cNvPr id="14" name="对象 13"/>
          <p:cNvGraphicFramePr>
            <a:graphicFrameLocks noChangeAspect="1"/>
          </p:cNvGraphicFramePr>
          <p:nvPr>
            <p:extLst>
              <p:ext uri="{D42A27DB-BD31-4B8C-83A1-F6EECF244321}">
                <p14:modId xmlns:p14="http://schemas.microsoft.com/office/powerpoint/2010/main" val="2787573938"/>
              </p:ext>
            </p:extLst>
          </p:nvPr>
        </p:nvGraphicFramePr>
        <p:xfrm>
          <a:off x="2339752" y="4869160"/>
          <a:ext cx="1260140" cy="360040"/>
        </p:xfrm>
        <a:graphic>
          <a:graphicData uri="http://schemas.openxmlformats.org/presentationml/2006/ole">
            <mc:AlternateContent xmlns:mc="http://schemas.openxmlformats.org/markup-compatibility/2006">
              <mc:Choice xmlns:v="urn:schemas-microsoft-com:vml" Requires="v">
                <p:oleObj spid="_x0000_s9375" name="公式" r:id="rId4" imgW="711200" imgH="203200" progId="Equation.3">
                  <p:embed/>
                </p:oleObj>
              </mc:Choice>
              <mc:Fallback>
                <p:oleObj name="公式" r:id="rId4" imgW="711200" imgH="203200" progId="Equation.3">
                  <p:embed/>
                  <p:pic>
                    <p:nvPicPr>
                      <p:cNvPr id="0" name=""/>
                      <p:cNvPicPr/>
                      <p:nvPr/>
                    </p:nvPicPr>
                    <p:blipFill>
                      <a:blip r:embed="rId5"/>
                      <a:stretch>
                        <a:fillRect/>
                      </a:stretch>
                    </p:blipFill>
                    <p:spPr>
                      <a:xfrm>
                        <a:off x="2339752" y="4869160"/>
                        <a:ext cx="1260140" cy="36004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857370956"/>
              </p:ext>
            </p:extLst>
          </p:nvPr>
        </p:nvGraphicFramePr>
        <p:xfrm>
          <a:off x="3923928" y="4797152"/>
          <a:ext cx="1936215" cy="576064"/>
        </p:xfrm>
        <a:graphic>
          <a:graphicData uri="http://schemas.openxmlformats.org/presentationml/2006/ole">
            <mc:AlternateContent xmlns:mc="http://schemas.openxmlformats.org/markup-compatibility/2006">
              <mc:Choice xmlns:v="urn:schemas-microsoft-com:vml" Requires="v">
                <p:oleObj spid="_x0000_s9376" name="公式" r:id="rId6" imgW="1536700" imgH="457200" progId="Equation.3">
                  <p:embed/>
                </p:oleObj>
              </mc:Choice>
              <mc:Fallback>
                <p:oleObj name="公式" r:id="rId6" imgW="1536700" imgH="457200" progId="Equation.3">
                  <p:embed/>
                  <p:pic>
                    <p:nvPicPr>
                      <p:cNvPr id="0" name=""/>
                      <p:cNvPicPr/>
                      <p:nvPr/>
                    </p:nvPicPr>
                    <p:blipFill>
                      <a:blip r:embed="rId7"/>
                      <a:stretch>
                        <a:fillRect/>
                      </a:stretch>
                    </p:blipFill>
                    <p:spPr>
                      <a:xfrm>
                        <a:off x="3923928" y="4797152"/>
                        <a:ext cx="1936215" cy="576064"/>
                      </a:xfrm>
                      <a:prstGeom prst="rect">
                        <a:avLst/>
                      </a:prstGeom>
                    </p:spPr>
                  </p:pic>
                </p:oleObj>
              </mc:Fallback>
            </mc:AlternateContent>
          </a:graphicData>
        </a:graphic>
      </p:graphicFrame>
      <p:sp>
        <p:nvSpPr>
          <p:cNvPr id="16" name="文本框 15"/>
          <p:cNvSpPr txBox="1"/>
          <p:nvPr/>
        </p:nvSpPr>
        <p:spPr>
          <a:xfrm>
            <a:off x="395536" y="4869160"/>
            <a:ext cx="1685753" cy="369332"/>
          </a:xfrm>
          <a:prstGeom prst="rect">
            <a:avLst/>
          </a:prstGeom>
          <a:noFill/>
        </p:spPr>
        <p:txBody>
          <a:bodyPr wrap="none" rtlCol="0">
            <a:spAutoFit/>
          </a:bodyPr>
          <a:lstStyle/>
          <a:p>
            <a:r>
              <a:rPr kumimoji="1" lang="en-US" altLang="zh-CN" dirty="0" smtClean="0"/>
              <a:t>Scale samples</a:t>
            </a:r>
            <a:endParaRPr kumimoji="1" lang="zh-CN" altLang="en-US" dirty="0"/>
          </a:p>
        </p:txBody>
      </p:sp>
      <p:sp>
        <p:nvSpPr>
          <p:cNvPr id="17" name="文本框 16"/>
          <p:cNvSpPr txBox="1"/>
          <p:nvPr/>
        </p:nvSpPr>
        <p:spPr>
          <a:xfrm>
            <a:off x="323528" y="5661248"/>
            <a:ext cx="8653105" cy="369332"/>
          </a:xfrm>
          <a:prstGeom prst="rect">
            <a:avLst/>
          </a:prstGeom>
          <a:noFill/>
        </p:spPr>
        <p:txBody>
          <a:bodyPr wrap="none" rtlCol="0">
            <a:spAutoFit/>
          </a:bodyPr>
          <a:lstStyle/>
          <a:p>
            <a:r>
              <a:rPr kumimoji="1" lang="en-US" altLang="zh-CN" dirty="0" smtClean="0"/>
              <a:t>The reason for exponent changes: coarse search big scale, fine search small scale</a:t>
            </a:r>
            <a:endParaRPr kumimoji="1" lang="zh-CN" altLang="en-US" dirty="0"/>
          </a:p>
        </p:txBody>
      </p:sp>
    </p:spTree>
    <p:extLst>
      <p:ext uri="{BB962C8B-B14F-4D97-AF65-F5344CB8AC3E}">
        <p14:creationId xmlns:p14="http://schemas.microsoft.com/office/powerpoint/2010/main" val="16316026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8229600" cy="854968"/>
          </a:xfrm>
        </p:spPr>
        <p:txBody>
          <a:bodyPr/>
          <a:lstStyle/>
          <a:p>
            <a:pPr algn="l"/>
            <a:r>
              <a:rPr kumimoji="1" lang="en-US" altLang="zh-CN" dirty="0"/>
              <a:t>C</a:t>
            </a:r>
            <a:r>
              <a:rPr kumimoji="1" lang="en-US" altLang="zh-CN" dirty="0" smtClean="0"/>
              <a:t>onvolution Auto-Encoder(</a:t>
            </a:r>
            <a:r>
              <a:rPr kumimoji="1" lang="en-US" altLang="zh-CN" dirty="0"/>
              <a:t>CAE</a:t>
            </a:r>
            <a:r>
              <a:rPr kumimoji="1" lang="en-US" altLang="zh-CN" dirty="0" smtClean="0"/>
              <a:t>)</a:t>
            </a:r>
            <a:endParaRPr kumimoji="1" lang="zh-CN" altLang="en-US" dirty="0"/>
          </a:p>
        </p:txBody>
      </p:sp>
      <p:sp>
        <p:nvSpPr>
          <p:cNvPr id="5" name="文本框 4"/>
          <p:cNvSpPr txBox="1"/>
          <p:nvPr/>
        </p:nvSpPr>
        <p:spPr>
          <a:xfrm>
            <a:off x="861299" y="5708309"/>
            <a:ext cx="184666" cy="369332"/>
          </a:xfrm>
          <a:prstGeom prst="rect">
            <a:avLst/>
          </a:prstGeom>
          <a:noFill/>
        </p:spPr>
        <p:txBody>
          <a:bodyPr wrap="none" rtlCol="0">
            <a:spAutoFit/>
          </a:bodyPr>
          <a:lstStyle/>
          <a:p>
            <a:endParaRPr kumimoji="1" lang="zh-CN" altLang="en-US" dirty="0"/>
          </a:p>
        </p:txBody>
      </p:sp>
      <p:pic>
        <p:nvPicPr>
          <p:cNvPr id="11" name="图片 10" descr="屏幕快照 2016-05-19 下午1.5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24744"/>
            <a:ext cx="8053708" cy="5345737"/>
          </a:xfrm>
          <a:prstGeom prst="rect">
            <a:avLst/>
          </a:prstGeom>
        </p:spPr>
      </p:pic>
    </p:spTree>
    <p:extLst>
      <p:ext uri="{BB962C8B-B14F-4D97-AF65-F5344CB8AC3E}">
        <p14:creationId xmlns:p14="http://schemas.microsoft.com/office/powerpoint/2010/main" val="17140010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332656"/>
            <a:ext cx="8229600" cy="868958"/>
          </a:xfrm>
        </p:spPr>
        <p:txBody>
          <a:bodyPr/>
          <a:lstStyle/>
          <a:p>
            <a:pPr algn="l"/>
            <a:r>
              <a:rPr kumimoji="1" lang="en-US" altLang="zh-CN" dirty="0"/>
              <a:t>C</a:t>
            </a:r>
            <a:r>
              <a:rPr kumimoji="1" lang="en-US" altLang="zh-CN" dirty="0" smtClean="0"/>
              <a:t>onvolution Auto-Encoder(</a:t>
            </a:r>
            <a:r>
              <a:rPr kumimoji="1" lang="en-US" altLang="zh-CN" dirty="0"/>
              <a:t>CAE</a:t>
            </a:r>
            <a:r>
              <a:rPr kumimoji="1" lang="en-US" altLang="zh-CN" dirty="0" smtClean="0"/>
              <a:t>)</a:t>
            </a:r>
            <a:endParaRPr kumimoji="1" lang="zh-CN" altLang="en-US" dirty="0"/>
          </a:p>
        </p:txBody>
      </p:sp>
      <p:sp>
        <p:nvSpPr>
          <p:cNvPr id="5" name="文本框 4"/>
          <p:cNvSpPr txBox="1"/>
          <p:nvPr/>
        </p:nvSpPr>
        <p:spPr>
          <a:xfrm>
            <a:off x="467544" y="1340768"/>
            <a:ext cx="8352928" cy="2554545"/>
          </a:xfrm>
          <a:prstGeom prst="rect">
            <a:avLst/>
          </a:prstGeom>
          <a:noFill/>
        </p:spPr>
        <p:txBody>
          <a:bodyPr wrap="square" rtlCol="0">
            <a:spAutoFit/>
          </a:bodyPr>
          <a:lstStyle/>
          <a:p>
            <a:r>
              <a:rPr kumimoji="1" lang="en-US" altLang="zh-CN" sz="2000" dirty="0" smtClean="0"/>
              <a:t>Advantages:</a:t>
            </a:r>
          </a:p>
          <a:p>
            <a:endParaRPr kumimoji="1" lang="en-US" altLang="zh-CN" sz="2000" dirty="0"/>
          </a:p>
          <a:p>
            <a:pPr marL="342900" indent="-342900">
              <a:buFont typeface="Wingdings" charset="2"/>
              <a:buChar char="l"/>
            </a:pPr>
            <a:r>
              <a:rPr kumimoji="1" lang="en-US" altLang="zh-CN" sz="2000" dirty="0" smtClean="0"/>
              <a:t>Different from hand-drafted traditional features, using unsupervised learning for data-drafted features</a:t>
            </a:r>
          </a:p>
          <a:p>
            <a:endParaRPr kumimoji="1" lang="en-US" altLang="zh-CN" sz="2000" dirty="0" smtClean="0"/>
          </a:p>
          <a:p>
            <a:pPr marL="342900" indent="-342900">
              <a:buFont typeface="Wingdings" charset="2"/>
              <a:buChar char="l"/>
            </a:pPr>
            <a:r>
              <a:rPr kumimoji="1" lang="en-US" altLang="zh-CN" sz="2000" dirty="0" smtClean="0"/>
              <a:t>Due to convolution operation(local receptive field), CAE can </a:t>
            </a:r>
          </a:p>
          <a:p>
            <a:r>
              <a:rPr kumimoji="1" lang="en-US" altLang="zh-CN" sz="2000" dirty="0" smtClean="0"/>
              <a:t>capture image structure and local correlation better than common AE(DAE, SAE).</a:t>
            </a:r>
          </a:p>
        </p:txBody>
      </p:sp>
      <p:pic>
        <p:nvPicPr>
          <p:cNvPr id="7" name="图片 6" descr="屏幕快照 2016-05-19 下午2.2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933056"/>
            <a:ext cx="6696744" cy="2601325"/>
          </a:xfrm>
          <a:prstGeom prst="rect">
            <a:avLst/>
          </a:prstGeom>
        </p:spPr>
      </p:pic>
    </p:spTree>
    <p:extLst>
      <p:ext uri="{BB962C8B-B14F-4D97-AF65-F5344CB8AC3E}">
        <p14:creationId xmlns:p14="http://schemas.microsoft.com/office/powerpoint/2010/main" val="35283969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8229600" cy="782960"/>
          </a:xfrm>
        </p:spPr>
        <p:txBody>
          <a:bodyPr/>
          <a:lstStyle/>
          <a:p>
            <a:pPr algn="l"/>
            <a:r>
              <a:rPr kumimoji="1" lang="en-US" altLang="zh-CN" sz="4000" dirty="0" smtClean="0"/>
              <a:t>3D Convolution image representation</a:t>
            </a:r>
            <a:endParaRPr kumimoji="1" lang="zh-CN" altLang="en-US" sz="4000" dirty="0"/>
          </a:p>
        </p:txBody>
      </p:sp>
      <p:pic>
        <p:nvPicPr>
          <p:cNvPr id="6" name="图片 5" descr="屏幕快照 2016-05-19 下午2.4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12776"/>
            <a:ext cx="7416824" cy="4536504"/>
          </a:xfrm>
          <a:prstGeom prst="rect">
            <a:avLst/>
          </a:prstGeom>
        </p:spPr>
      </p:pic>
    </p:spTree>
    <p:extLst>
      <p:ext uri="{BB962C8B-B14F-4D97-AF65-F5344CB8AC3E}">
        <p14:creationId xmlns:p14="http://schemas.microsoft.com/office/powerpoint/2010/main" val="9917075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8229600" cy="748311"/>
          </a:xfrm>
        </p:spPr>
        <p:txBody>
          <a:bodyPr/>
          <a:lstStyle/>
          <a:p>
            <a:pPr algn="l"/>
            <a:r>
              <a:rPr kumimoji="1" lang="en-US" altLang="zh-CN" dirty="0" smtClean="0"/>
              <a:t>Experiment Results</a:t>
            </a:r>
            <a:endParaRPr kumimoji="1" lang="zh-CN" altLang="en-US" dirty="0"/>
          </a:p>
        </p:txBody>
      </p:sp>
      <p:sp>
        <p:nvSpPr>
          <p:cNvPr id="3" name="内容占位符 2"/>
          <p:cNvSpPr>
            <a:spLocks noGrp="1"/>
          </p:cNvSpPr>
          <p:nvPr>
            <p:ph idx="1"/>
          </p:nvPr>
        </p:nvSpPr>
        <p:spPr>
          <a:xfrm>
            <a:off x="251520" y="1052736"/>
            <a:ext cx="8686800" cy="5616624"/>
          </a:xfrm>
        </p:spPr>
        <p:txBody>
          <a:bodyPr/>
          <a:lstStyle/>
          <a:p>
            <a:pPr>
              <a:buFontTx/>
              <a:buChar char="-"/>
            </a:pPr>
            <a:r>
              <a:rPr kumimoji="1" lang="en-US" altLang="zh-CN" sz="2400" dirty="0" err="1" smtClean="0"/>
              <a:t>matlab</a:t>
            </a:r>
            <a:r>
              <a:rPr kumimoji="1" lang="en-US" altLang="zh-CN" sz="2400" dirty="0" smtClean="0"/>
              <a:t> &amp; </a:t>
            </a:r>
            <a:r>
              <a:rPr kumimoji="1" lang="en-US" altLang="zh-CN" sz="2400" dirty="0" err="1" smtClean="0"/>
              <a:t>c++</a:t>
            </a:r>
            <a:r>
              <a:rPr kumimoji="1" lang="en-US" altLang="zh-CN" sz="2400" dirty="0" smtClean="0"/>
              <a:t> mixed programming</a:t>
            </a:r>
          </a:p>
          <a:p>
            <a:pPr>
              <a:buFontTx/>
              <a:buChar char="-"/>
            </a:pPr>
            <a:r>
              <a:rPr kumimoji="1" lang="en-US" altLang="zh-CN" sz="2400" dirty="0" smtClean="0"/>
              <a:t>15 state-of-the-art compared trackers and TOB-50 dataset from visual tracking benchmark.</a:t>
            </a:r>
          </a:p>
          <a:p>
            <a:pPr>
              <a:buFontTx/>
              <a:buChar char="-"/>
            </a:pPr>
            <a:r>
              <a:rPr kumimoji="1" lang="en-US" altLang="zh-CN" sz="2400" dirty="0"/>
              <a:t>Robust to </a:t>
            </a:r>
            <a:r>
              <a:rPr kumimoji="1" lang="en-US" altLang="zh-CN" sz="2400" dirty="0" smtClean="0"/>
              <a:t>11</a:t>
            </a:r>
            <a:r>
              <a:rPr kumimoji="1" lang="en-US" altLang="zh-CN" sz="2400" dirty="0"/>
              <a:t> </a:t>
            </a:r>
            <a:r>
              <a:rPr kumimoji="1" lang="en-US" altLang="zh-CN" sz="2400" dirty="0" smtClean="0"/>
              <a:t>different attributes challenges</a:t>
            </a:r>
          </a:p>
          <a:p>
            <a:pPr lvl="1">
              <a:lnSpc>
                <a:spcPct val="70000"/>
              </a:lnSpc>
              <a:buFont typeface="Arial"/>
              <a:buChar char="•"/>
            </a:pPr>
            <a:r>
              <a:rPr kumimoji="1" lang="en-US" altLang="zh-CN" sz="2400" dirty="0" smtClean="0"/>
              <a:t>Illumination Variation(IV)</a:t>
            </a:r>
          </a:p>
          <a:p>
            <a:pPr lvl="1">
              <a:lnSpc>
                <a:spcPct val="70000"/>
              </a:lnSpc>
              <a:buFont typeface="Arial"/>
              <a:buChar char="•"/>
            </a:pPr>
            <a:r>
              <a:rPr kumimoji="1" lang="en-US" altLang="zh-CN" sz="2400" dirty="0" smtClean="0"/>
              <a:t>Scale </a:t>
            </a:r>
            <a:r>
              <a:rPr kumimoji="1" lang="en-US" altLang="zh-CN" sz="2400" dirty="0"/>
              <a:t>V</a:t>
            </a:r>
            <a:r>
              <a:rPr kumimoji="1" lang="en-US" altLang="zh-CN" sz="2400" dirty="0" smtClean="0"/>
              <a:t>ariation(SV)</a:t>
            </a:r>
          </a:p>
          <a:p>
            <a:pPr lvl="1">
              <a:lnSpc>
                <a:spcPct val="70000"/>
              </a:lnSpc>
              <a:buFont typeface="Arial"/>
              <a:buChar char="•"/>
            </a:pPr>
            <a:r>
              <a:rPr kumimoji="1" lang="en-US" altLang="zh-CN" sz="2400" dirty="0" smtClean="0"/>
              <a:t>Occlusion(OCC)</a:t>
            </a:r>
          </a:p>
          <a:p>
            <a:pPr lvl="1">
              <a:lnSpc>
                <a:spcPct val="70000"/>
              </a:lnSpc>
              <a:buFont typeface="Arial"/>
              <a:buChar char="•"/>
            </a:pPr>
            <a:r>
              <a:rPr kumimoji="1" lang="en-US" altLang="zh-CN" sz="2400" dirty="0" smtClean="0"/>
              <a:t>Deformation(DEF)</a:t>
            </a:r>
          </a:p>
          <a:p>
            <a:pPr lvl="1">
              <a:lnSpc>
                <a:spcPct val="70000"/>
              </a:lnSpc>
              <a:buFont typeface="Arial"/>
              <a:buChar char="•"/>
            </a:pPr>
            <a:r>
              <a:rPr kumimoji="1" lang="en-US" altLang="zh-CN" sz="2400" dirty="0" smtClean="0"/>
              <a:t>Motion </a:t>
            </a:r>
            <a:r>
              <a:rPr kumimoji="1" lang="en-US" altLang="zh-CN" sz="2400" dirty="0"/>
              <a:t>Blur(MB</a:t>
            </a:r>
            <a:r>
              <a:rPr kumimoji="1" lang="en-US" altLang="zh-CN" sz="2400" dirty="0" smtClean="0"/>
              <a:t>)</a:t>
            </a:r>
          </a:p>
          <a:p>
            <a:pPr lvl="1">
              <a:lnSpc>
                <a:spcPct val="70000"/>
              </a:lnSpc>
              <a:buFont typeface="Arial"/>
              <a:buChar char="•"/>
            </a:pPr>
            <a:r>
              <a:rPr kumimoji="1" lang="en-US" altLang="zh-CN" sz="2400" dirty="0" smtClean="0"/>
              <a:t>Fast Motion(FM)</a:t>
            </a:r>
          </a:p>
          <a:p>
            <a:pPr lvl="1">
              <a:lnSpc>
                <a:spcPct val="70000"/>
              </a:lnSpc>
              <a:buFont typeface="Arial"/>
              <a:buChar char="•"/>
            </a:pPr>
            <a:r>
              <a:rPr kumimoji="1" lang="en-US" altLang="zh-CN" sz="2400" dirty="0" smtClean="0"/>
              <a:t>In-Plane Rotation(IPR)</a:t>
            </a:r>
          </a:p>
          <a:p>
            <a:pPr lvl="1">
              <a:lnSpc>
                <a:spcPct val="70000"/>
              </a:lnSpc>
              <a:buFont typeface="Arial"/>
              <a:buChar char="•"/>
            </a:pPr>
            <a:r>
              <a:rPr kumimoji="1" lang="en-US" altLang="zh-CN" sz="2400" dirty="0" smtClean="0"/>
              <a:t>Out-of-Plane Rotation(OPR)</a:t>
            </a:r>
          </a:p>
          <a:p>
            <a:pPr lvl="1">
              <a:lnSpc>
                <a:spcPct val="70000"/>
              </a:lnSpc>
              <a:buFont typeface="Arial"/>
              <a:buChar char="•"/>
            </a:pPr>
            <a:r>
              <a:rPr kumimoji="1" lang="en-US" altLang="zh-CN" sz="2400" dirty="0" smtClean="0"/>
              <a:t>Out-of-View(OV)</a:t>
            </a:r>
            <a:endParaRPr kumimoji="1" lang="en-US" altLang="zh-CN" sz="2400" dirty="0"/>
          </a:p>
          <a:p>
            <a:pPr lvl="1">
              <a:lnSpc>
                <a:spcPct val="70000"/>
              </a:lnSpc>
              <a:buFont typeface="Arial"/>
              <a:buChar char="•"/>
            </a:pPr>
            <a:r>
              <a:rPr kumimoji="1" lang="en-US" altLang="zh-CN" sz="2400" dirty="0" smtClean="0"/>
              <a:t>Background clutters(</a:t>
            </a:r>
            <a:r>
              <a:rPr kumimoji="1" lang="en-US" altLang="zh-CN" sz="2400" dirty="0"/>
              <a:t>BC) </a:t>
            </a:r>
            <a:r>
              <a:rPr kumimoji="1" lang="en-US" altLang="zh-CN" sz="2400" dirty="0" smtClean="0"/>
              <a:t>                          TOB</a:t>
            </a:r>
            <a:r>
              <a:rPr kumimoji="1" lang="en-US" altLang="zh-CN" sz="2400" dirty="0"/>
              <a:t>-50 dataset</a:t>
            </a:r>
          </a:p>
          <a:p>
            <a:pPr lvl="1">
              <a:lnSpc>
                <a:spcPct val="70000"/>
              </a:lnSpc>
              <a:buFont typeface="Arial"/>
              <a:buChar char="•"/>
            </a:pPr>
            <a:r>
              <a:rPr kumimoji="1" lang="en-US" altLang="zh-CN" sz="2400" dirty="0" smtClean="0"/>
              <a:t>Low Resolution(LR)</a:t>
            </a:r>
            <a:endParaRPr kumimoji="1" lang="zh-CN" altLang="en-US" sz="2400" dirty="0"/>
          </a:p>
        </p:txBody>
      </p:sp>
      <p:pic>
        <p:nvPicPr>
          <p:cNvPr id="4" name="图片 3" descr="屏幕快照 2016-05-18 下午7.0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140968"/>
            <a:ext cx="4392488" cy="2376264"/>
          </a:xfrm>
          <a:prstGeom prst="rect">
            <a:avLst/>
          </a:prstGeom>
        </p:spPr>
      </p:pic>
    </p:spTree>
    <p:extLst>
      <p:ext uri="{BB962C8B-B14F-4D97-AF65-F5344CB8AC3E}">
        <p14:creationId xmlns:p14="http://schemas.microsoft.com/office/powerpoint/2010/main" val="20721877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8229600" cy="652934"/>
          </a:xfrm>
        </p:spPr>
        <p:txBody>
          <a:bodyPr/>
          <a:lstStyle/>
          <a:p>
            <a:pPr algn="l"/>
            <a:r>
              <a:rPr kumimoji="1" lang="en-US" altLang="zh-CN" dirty="0" smtClean="0"/>
              <a:t>Evaluation metric</a:t>
            </a:r>
            <a:endParaRPr kumimoji="1" lang="zh-CN" altLang="en-US" dirty="0"/>
          </a:p>
        </p:txBody>
      </p:sp>
      <p:sp>
        <p:nvSpPr>
          <p:cNvPr id="3" name="文本框 2"/>
          <p:cNvSpPr txBox="1"/>
          <p:nvPr/>
        </p:nvSpPr>
        <p:spPr>
          <a:xfrm>
            <a:off x="179512" y="2708920"/>
            <a:ext cx="8303653" cy="3662541"/>
          </a:xfrm>
          <a:prstGeom prst="rect">
            <a:avLst/>
          </a:prstGeom>
          <a:noFill/>
        </p:spPr>
        <p:txBody>
          <a:bodyPr wrap="square" rtlCol="0">
            <a:spAutoFit/>
          </a:bodyPr>
          <a:lstStyle/>
          <a:p>
            <a:r>
              <a:rPr kumimoji="1" lang="en-US" altLang="zh-CN" sz="1600" dirty="0" smtClean="0"/>
              <a:t>Center Location Error(CLE):   ||p1-p2||</a:t>
            </a:r>
            <a:r>
              <a:rPr kumimoji="1" lang="en-US" altLang="zh-CN" sz="1600" baseline="-25000" dirty="0" smtClean="0"/>
              <a:t>2</a:t>
            </a:r>
          </a:p>
          <a:p>
            <a:pPr marL="0" indent="0">
              <a:buNone/>
            </a:pPr>
            <a:endParaRPr kumimoji="1" lang="en-US" altLang="zh-CN" sz="1600" dirty="0"/>
          </a:p>
          <a:p>
            <a:pPr marL="0" indent="0">
              <a:buNone/>
            </a:pPr>
            <a:endParaRPr kumimoji="1" lang="en-US" altLang="zh-CN" sz="1600" dirty="0" smtClean="0"/>
          </a:p>
          <a:p>
            <a:pPr marL="0" indent="0">
              <a:buNone/>
            </a:pPr>
            <a:r>
              <a:rPr kumimoji="1" lang="en-US" altLang="zh-CN" sz="1600" dirty="0" smtClean="0"/>
              <a:t>Overlap Score(VOR):</a:t>
            </a:r>
          </a:p>
          <a:p>
            <a:pPr marL="0" indent="0">
              <a:buNone/>
            </a:pPr>
            <a:endParaRPr kumimoji="1" lang="en-US" altLang="zh-CN" sz="1600" dirty="0" smtClean="0"/>
          </a:p>
          <a:p>
            <a:pPr marL="0" indent="0">
              <a:buNone/>
            </a:pPr>
            <a:endParaRPr kumimoji="1" lang="en-US" altLang="zh-CN" sz="1600" dirty="0"/>
          </a:p>
          <a:p>
            <a:pPr marL="0" indent="0">
              <a:buNone/>
            </a:pPr>
            <a:r>
              <a:rPr kumimoji="1" lang="en-US" altLang="zh-CN" sz="1600" dirty="0" smtClean="0"/>
              <a:t>Success Frame:  CLE &lt;       or VOR &gt;    </a:t>
            </a:r>
          </a:p>
          <a:p>
            <a:pPr marL="0" indent="0">
              <a:buNone/>
            </a:pPr>
            <a:endParaRPr kumimoji="1" lang="en-US" altLang="zh-CN" sz="1600" dirty="0" smtClean="0"/>
          </a:p>
          <a:p>
            <a:pPr marL="0" indent="0">
              <a:buNone/>
            </a:pPr>
            <a:endParaRPr kumimoji="1" lang="en-US" altLang="zh-CN" sz="1600" dirty="0" smtClean="0"/>
          </a:p>
          <a:p>
            <a:pPr marL="0" indent="0">
              <a:buNone/>
            </a:pPr>
            <a:r>
              <a:rPr kumimoji="1" lang="en-US" altLang="zh-CN" sz="1600" dirty="0" smtClean="0"/>
              <a:t>Distance Precision(DP):  </a:t>
            </a:r>
            <a:endParaRPr kumimoji="1" lang="en-US" altLang="zh-CN" sz="1600" dirty="0"/>
          </a:p>
          <a:p>
            <a:endParaRPr kumimoji="1" lang="en-US" altLang="zh-CN" sz="1600" dirty="0" smtClean="0"/>
          </a:p>
          <a:p>
            <a:endParaRPr kumimoji="1" lang="en-US" altLang="zh-CN" sz="1600" dirty="0" smtClean="0"/>
          </a:p>
          <a:p>
            <a:r>
              <a:rPr kumimoji="1" lang="en-US" altLang="zh-CN" sz="1600" dirty="0" smtClean="0"/>
              <a:t>Overlap </a:t>
            </a:r>
            <a:r>
              <a:rPr lang="en-US" altLang="zh-CN" sz="1600" dirty="0"/>
              <a:t>S</a:t>
            </a:r>
            <a:r>
              <a:rPr lang="en-US" altLang="zh-CN" sz="1600" dirty="0" smtClean="0"/>
              <a:t>uccess Rate(</a:t>
            </a:r>
            <a:r>
              <a:rPr kumimoji="1" lang="en-US" altLang="zh-CN" sz="1600" dirty="0" smtClean="0"/>
              <a:t>OS):</a:t>
            </a:r>
            <a:endParaRPr kumimoji="1" lang="en-US" altLang="zh-CN" sz="1600" dirty="0"/>
          </a:p>
          <a:p>
            <a:endParaRPr kumimoji="1" lang="zh-CN" altLang="en-US" sz="1600" dirty="0"/>
          </a:p>
        </p:txBody>
      </p:sp>
      <p:graphicFrame>
        <p:nvGraphicFramePr>
          <p:cNvPr id="5" name="对象 4"/>
          <p:cNvGraphicFramePr>
            <a:graphicFrameLocks noChangeAspect="1"/>
          </p:cNvGraphicFramePr>
          <p:nvPr>
            <p:extLst>
              <p:ext uri="{D42A27DB-BD31-4B8C-83A1-F6EECF244321}">
                <p14:modId xmlns:p14="http://schemas.microsoft.com/office/powerpoint/2010/main" val="1932341863"/>
              </p:ext>
            </p:extLst>
          </p:nvPr>
        </p:nvGraphicFramePr>
        <p:xfrm>
          <a:off x="2483768" y="4221088"/>
          <a:ext cx="275582" cy="216024"/>
        </p:xfrm>
        <a:graphic>
          <a:graphicData uri="http://schemas.openxmlformats.org/presentationml/2006/ole">
            <mc:AlternateContent xmlns:mc="http://schemas.openxmlformats.org/markup-compatibility/2006">
              <mc:Choice xmlns:v="urn:schemas-microsoft-com:vml" Requires="v">
                <p:oleObj spid="_x0000_s8901" name="公式" r:id="rId3" imgW="190500" imgH="165100" progId="Equation.3">
                  <p:embed/>
                </p:oleObj>
              </mc:Choice>
              <mc:Fallback>
                <p:oleObj name="公式" r:id="rId3" imgW="190500" imgH="165100" progId="Equation.3">
                  <p:embed/>
                  <p:pic>
                    <p:nvPicPr>
                      <p:cNvPr id="0" name=""/>
                      <p:cNvPicPr/>
                      <p:nvPr/>
                    </p:nvPicPr>
                    <p:blipFill>
                      <a:blip r:embed="rId4"/>
                      <a:stretch>
                        <a:fillRect/>
                      </a:stretch>
                    </p:blipFill>
                    <p:spPr>
                      <a:xfrm>
                        <a:off x="2483768" y="4221088"/>
                        <a:ext cx="275582" cy="21602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21741038"/>
              </p:ext>
            </p:extLst>
          </p:nvPr>
        </p:nvGraphicFramePr>
        <p:xfrm>
          <a:off x="2411760" y="3356992"/>
          <a:ext cx="864096" cy="536649"/>
        </p:xfrm>
        <a:graphic>
          <a:graphicData uri="http://schemas.openxmlformats.org/presentationml/2006/ole">
            <mc:AlternateContent xmlns:mc="http://schemas.openxmlformats.org/markup-compatibility/2006">
              <mc:Choice xmlns:v="urn:schemas-microsoft-com:vml" Requires="v">
                <p:oleObj spid="_x0000_s8902" name="公式" r:id="rId5" imgW="736600" imgH="457200" progId="Equation.3">
                  <p:embed/>
                </p:oleObj>
              </mc:Choice>
              <mc:Fallback>
                <p:oleObj name="公式" r:id="rId5" imgW="736600" imgH="457200" progId="Equation.3">
                  <p:embed/>
                  <p:pic>
                    <p:nvPicPr>
                      <p:cNvPr id="0" name=""/>
                      <p:cNvPicPr/>
                      <p:nvPr/>
                    </p:nvPicPr>
                    <p:blipFill>
                      <a:blip r:embed="rId6"/>
                      <a:stretch>
                        <a:fillRect/>
                      </a:stretch>
                    </p:blipFill>
                    <p:spPr>
                      <a:xfrm>
                        <a:off x="2411760" y="3356992"/>
                        <a:ext cx="864096" cy="536649"/>
                      </a:xfrm>
                      <a:prstGeom prst="rect">
                        <a:avLst/>
                      </a:prstGeom>
                    </p:spPr>
                  </p:pic>
                </p:oleObj>
              </mc:Fallback>
            </mc:AlternateContent>
          </a:graphicData>
        </a:graphic>
      </p:graphicFrame>
      <p:pic>
        <p:nvPicPr>
          <p:cNvPr id="10" name="图片 9" descr="屏幕快照 2016-05-19 上午12.41.5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8024" y="2492896"/>
            <a:ext cx="1368152" cy="1569124"/>
          </a:xfrm>
          <a:prstGeom prst="rect">
            <a:avLst/>
          </a:prstGeom>
        </p:spPr>
      </p:pic>
      <p:pic>
        <p:nvPicPr>
          <p:cNvPr id="11" name="图片 10" descr="屏幕快照 2016-05-19 上午12.42.3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2040" y="4365104"/>
            <a:ext cx="1368152" cy="1469787"/>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899199443"/>
              </p:ext>
            </p:extLst>
          </p:nvPr>
        </p:nvGraphicFramePr>
        <p:xfrm>
          <a:off x="3707904" y="4221088"/>
          <a:ext cx="317673" cy="220525"/>
        </p:xfrm>
        <a:graphic>
          <a:graphicData uri="http://schemas.openxmlformats.org/presentationml/2006/ole">
            <mc:AlternateContent xmlns:mc="http://schemas.openxmlformats.org/markup-compatibility/2006">
              <mc:Choice xmlns:v="urn:schemas-microsoft-com:vml" Requires="v">
                <p:oleObj spid="_x0000_s8903" name="公式" r:id="rId9" imgW="215900" imgH="165100" progId="Equation.3">
                  <p:embed/>
                </p:oleObj>
              </mc:Choice>
              <mc:Fallback>
                <p:oleObj name="公式" r:id="rId9" imgW="215900" imgH="165100" progId="Equation.3">
                  <p:embed/>
                  <p:pic>
                    <p:nvPicPr>
                      <p:cNvPr id="0" name=""/>
                      <p:cNvPicPr/>
                      <p:nvPr/>
                    </p:nvPicPr>
                    <p:blipFill>
                      <a:blip r:embed="rId10"/>
                      <a:stretch>
                        <a:fillRect/>
                      </a:stretch>
                    </p:blipFill>
                    <p:spPr>
                      <a:xfrm>
                        <a:off x="3707904" y="4221088"/>
                        <a:ext cx="317673" cy="2205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14905701"/>
              </p:ext>
            </p:extLst>
          </p:nvPr>
        </p:nvGraphicFramePr>
        <p:xfrm>
          <a:off x="2627784" y="4725144"/>
          <a:ext cx="1224136" cy="681502"/>
        </p:xfrm>
        <a:graphic>
          <a:graphicData uri="http://schemas.openxmlformats.org/presentationml/2006/ole">
            <mc:AlternateContent xmlns:mc="http://schemas.openxmlformats.org/markup-compatibility/2006">
              <mc:Choice xmlns:v="urn:schemas-microsoft-com:vml" Requires="v">
                <p:oleObj spid="_x0000_s8904" name="公式" r:id="rId11" imgW="774700" imgH="431800" progId="Equation.3">
                  <p:embed/>
                </p:oleObj>
              </mc:Choice>
              <mc:Fallback>
                <p:oleObj name="公式" r:id="rId11" imgW="774700" imgH="431800" progId="Equation.3">
                  <p:embed/>
                  <p:pic>
                    <p:nvPicPr>
                      <p:cNvPr id="0" name=""/>
                      <p:cNvPicPr/>
                      <p:nvPr/>
                    </p:nvPicPr>
                    <p:blipFill>
                      <a:blip r:embed="rId12"/>
                      <a:stretch>
                        <a:fillRect/>
                      </a:stretch>
                    </p:blipFill>
                    <p:spPr>
                      <a:xfrm>
                        <a:off x="2627784" y="4725144"/>
                        <a:ext cx="1224136" cy="68150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898936069"/>
              </p:ext>
            </p:extLst>
          </p:nvPr>
        </p:nvGraphicFramePr>
        <p:xfrm>
          <a:off x="2915816" y="5517232"/>
          <a:ext cx="1108521" cy="639068"/>
        </p:xfrm>
        <a:graphic>
          <a:graphicData uri="http://schemas.openxmlformats.org/presentationml/2006/ole">
            <mc:AlternateContent xmlns:mc="http://schemas.openxmlformats.org/markup-compatibility/2006">
              <mc:Choice xmlns:v="urn:schemas-microsoft-com:vml" Requires="v">
                <p:oleObj spid="_x0000_s8905" name="公式" r:id="rId13" imgW="749300" imgH="431800" progId="Equation.3">
                  <p:embed/>
                </p:oleObj>
              </mc:Choice>
              <mc:Fallback>
                <p:oleObj name="公式" r:id="rId13" imgW="749300" imgH="431800" progId="Equation.3">
                  <p:embed/>
                  <p:pic>
                    <p:nvPicPr>
                      <p:cNvPr id="0" name=""/>
                      <p:cNvPicPr/>
                      <p:nvPr/>
                    </p:nvPicPr>
                    <p:blipFill>
                      <a:blip r:embed="rId14"/>
                      <a:stretch>
                        <a:fillRect/>
                      </a:stretch>
                    </p:blipFill>
                    <p:spPr>
                      <a:xfrm>
                        <a:off x="2915816" y="5517232"/>
                        <a:ext cx="1108521" cy="639068"/>
                      </a:xfrm>
                      <a:prstGeom prst="rect">
                        <a:avLst/>
                      </a:prstGeom>
                    </p:spPr>
                  </p:pic>
                </p:oleObj>
              </mc:Fallback>
            </mc:AlternateContent>
          </a:graphicData>
        </a:graphic>
      </p:graphicFrame>
      <p:pic>
        <p:nvPicPr>
          <p:cNvPr id="14" name="图片 13"/>
          <p:cNvPicPr>
            <a:picLocks noChangeAspect="1"/>
          </p:cNvPicPr>
          <p:nvPr/>
        </p:nvPicPr>
        <p:blipFill>
          <a:blip r:embed="rId15"/>
          <a:stretch>
            <a:fillRect/>
          </a:stretch>
        </p:blipFill>
        <p:spPr>
          <a:xfrm>
            <a:off x="107504" y="1124744"/>
            <a:ext cx="8879160" cy="1296144"/>
          </a:xfrm>
          <a:prstGeom prst="rect">
            <a:avLst/>
          </a:prstGeom>
        </p:spPr>
      </p:pic>
    </p:spTree>
    <p:extLst>
      <p:ext uri="{BB962C8B-B14F-4D97-AF65-F5344CB8AC3E}">
        <p14:creationId xmlns:p14="http://schemas.microsoft.com/office/powerpoint/2010/main" val="16596066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30803"/>
            <a:ext cx="7886700" cy="645416"/>
          </a:xfrm>
        </p:spPr>
        <p:txBody>
          <a:bodyPr>
            <a:noAutofit/>
          </a:bodyPr>
          <a:lstStyle/>
          <a:p>
            <a:pPr algn="l"/>
            <a:r>
              <a:rPr lang="en-US" altLang="zh-CN" dirty="0" smtClean="0"/>
              <a:t>Quantitative</a:t>
            </a:r>
            <a:r>
              <a:rPr lang="zh-CN" altLang="en-US" dirty="0" smtClean="0"/>
              <a:t> </a:t>
            </a:r>
            <a:r>
              <a:rPr lang="en-US" altLang="zh-CN" dirty="0" smtClean="0"/>
              <a:t>Evaluation</a:t>
            </a:r>
            <a:endParaRPr lang="en-US" dirty="0"/>
          </a:p>
        </p:txBody>
      </p:sp>
      <p:sp>
        <p:nvSpPr>
          <p:cNvPr id="3" name="文本框 2"/>
          <p:cNvSpPr txBox="1"/>
          <p:nvPr/>
        </p:nvSpPr>
        <p:spPr>
          <a:xfrm>
            <a:off x="395536" y="1196752"/>
            <a:ext cx="3300904" cy="461665"/>
          </a:xfrm>
          <a:prstGeom prst="rect">
            <a:avLst/>
          </a:prstGeom>
          <a:noFill/>
        </p:spPr>
        <p:txBody>
          <a:bodyPr wrap="none" rtlCol="0">
            <a:spAutoFit/>
          </a:bodyPr>
          <a:lstStyle/>
          <a:p>
            <a:pPr marL="342900" indent="-342900">
              <a:buFont typeface="Arial"/>
              <a:buChar char="•"/>
            </a:pPr>
            <a:r>
              <a:rPr lang="en-US" altLang="zh-CN" sz="2400" dirty="0" smtClean="0"/>
              <a:t>Overall</a:t>
            </a:r>
            <a:r>
              <a:rPr lang="zh-CN" altLang="en-US" sz="2400" dirty="0" smtClean="0"/>
              <a:t> </a:t>
            </a:r>
            <a:r>
              <a:rPr lang="en-US" altLang="zh-CN" sz="2400" dirty="0" smtClean="0"/>
              <a:t>performance</a:t>
            </a:r>
            <a:endParaRPr kumimoji="1" lang="zh-CN" altLang="en-US" sz="2400" dirty="0"/>
          </a:p>
        </p:txBody>
      </p:sp>
      <p:pic>
        <p:nvPicPr>
          <p:cNvPr id="4" name="图片 3"/>
          <p:cNvPicPr>
            <a:picLocks noChangeAspect="1"/>
          </p:cNvPicPr>
          <p:nvPr/>
        </p:nvPicPr>
        <p:blipFill>
          <a:blip r:embed="rId2"/>
          <a:stretch>
            <a:fillRect/>
          </a:stretch>
        </p:blipFill>
        <p:spPr>
          <a:xfrm>
            <a:off x="179512" y="1844824"/>
            <a:ext cx="4426005" cy="3750113"/>
          </a:xfrm>
          <a:prstGeom prst="rect">
            <a:avLst/>
          </a:prstGeom>
        </p:spPr>
      </p:pic>
      <p:pic>
        <p:nvPicPr>
          <p:cNvPr id="6" name="图片 5"/>
          <p:cNvPicPr>
            <a:picLocks noChangeAspect="1"/>
          </p:cNvPicPr>
          <p:nvPr/>
        </p:nvPicPr>
        <p:blipFill>
          <a:blip r:embed="rId3"/>
          <a:stretch>
            <a:fillRect/>
          </a:stretch>
        </p:blipFill>
        <p:spPr>
          <a:xfrm>
            <a:off x="4427984" y="1844824"/>
            <a:ext cx="4218175" cy="3888432"/>
          </a:xfrm>
          <a:prstGeom prst="rect">
            <a:avLst/>
          </a:prstGeom>
        </p:spPr>
      </p:pic>
    </p:spTree>
    <p:extLst>
      <p:ext uri="{BB962C8B-B14F-4D97-AF65-F5344CB8AC3E}">
        <p14:creationId xmlns:p14="http://schemas.microsoft.com/office/powerpoint/2010/main" val="8623276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6" name="图片 5"/>
          <p:cNvPicPr>
            <a:picLocks noChangeAspect="1"/>
          </p:cNvPicPr>
          <p:nvPr/>
        </p:nvPicPr>
        <p:blipFill>
          <a:blip r:embed="rId2"/>
          <a:stretch>
            <a:fillRect/>
          </a:stretch>
        </p:blipFill>
        <p:spPr>
          <a:xfrm>
            <a:off x="251520" y="836712"/>
            <a:ext cx="4310026" cy="3184748"/>
          </a:xfrm>
          <a:prstGeom prst="rect">
            <a:avLst/>
          </a:prstGeom>
        </p:spPr>
      </p:pic>
      <p:pic>
        <p:nvPicPr>
          <p:cNvPr id="7" name="图片 6"/>
          <p:cNvPicPr>
            <a:picLocks noChangeAspect="1"/>
          </p:cNvPicPr>
          <p:nvPr/>
        </p:nvPicPr>
        <p:blipFill>
          <a:blip r:embed="rId3"/>
          <a:stretch>
            <a:fillRect/>
          </a:stretch>
        </p:blipFill>
        <p:spPr>
          <a:xfrm>
            <a:off x="4211960" y="836712"/>
            <a:ext cx="3995484" cy="2952328"/>
          </a:xfrm>
          <a:prstGeom prst="rect">
            <a:avLst/>
          </a:prstGeom>
        </p:spPr>
      </p:pic>
      <p:pic>
        <p:nvPicPr>
          <p:cNvPr id="8" name="图片 7"/>
          <p:cNvPicPr>
            <a:picLocks noChangeAspect="1"/>
          </p:cNvPicPr>
          <p:nvPr/>
        </p:nvPicPr>
        <p:blipFill>
          <a:blip r:embed="rId4"/>
          <a:stretch>
            <a:fillRect/>
          </a:stretch>
        </p:blipFill>
        <p:spPr>
          <a:xfrm>
            <a:off x="323528" y="3717032"/>
            <a:ext cx="4248472" cy="2989219"/>
          </a:xfrm>
          <a:prstGeom prst="rect">
            <a:avLst/>
          </a:prstGeom>
        </p:spPr>
      </p:pic>
      <p:pic>
        <p:nvPicPr>
          <p:cNvPr id="9" name="图片 8"/>
          <p:cNvPicPr>
            <a:picLocks noChangeAspect="1"/>
          </p:cNvPicPr>
          <p:nvPr/>
        </p:nvPicPr>
        <p:blipFill>
          <a:blip r:embed="rId5"/>
          <a:stretch>
            <a:fillRect/>
          </a:stretch>
        </p:blipFill>
        <p:spPr>
          <a:xfrm>
            <a:off x="4283968" y="3789040"/>
            <a:ext cx="3960440" cy="2998618"/>
          </a:xfrm>
          <a:prstGeom prst="rect">
            <a:avLst/>
          </a:prstGeom>
        </p:spPr>
      </p:pic>
    </p:spTree>
    <p:extLst>
      <p:ext uri="{BB962C8B-B14F-4D97-AF65-F5344CB8AC3E}">
        <p14:creationId xmlns:p14="http://schemas.microsoft.com/office/powerpoint/2010/main" val="37849147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3" name="图片 2"/>
          <p:cNvPicPr>
            <a:picLocks noChangeAspect="1"/>
          </p:cNvPicPr>
          <p:nvPr/>
        </p:nvPicPr>
        <p:blipFill>
          <a:blip r:embed="rId2"/>
          <a:stretch>
            <a:fillRect/>
          </a:stretch>
        </p:blipFill>
        <p:spPr>
          <a:xfrm>
            <a:off x="251520" y="836712"/>
            <a:ext cx="3995936" cy="2972346"/>
          </a:xfrm>
          <a:prstGeom prst="rect">
            <a:avLst/>
          </a:prstGeom>
        </p:spPr>
      </p:pic>
      <p:pic>
        <p:nvPicPr>
          <p:cNvPr id="4" name="图片 3"/>
          <p:cNvPicPr>
            <a:picLocks noChangeAspect="1"/>
          </p:cNvPicPr>
          <p:nvPr/>
        </p:nvPicPr>
        <p:blipFill>
          <a:blip r:embed="rId3"/>
          <a:stretch>
            <a:fillRect/>
          </a:stretch>
        </p:blipFill>
        <p:spPr>
          <a:xfrm>
            <a:off x="4067944" y="836712"/>
            <a:ext cx="3888432" cy="2952328"/>
          </a:xfrm>
          <a:prstGeom prst="rect">
            <a:avLst/>
          </a:prstGeom>
        </p:spPr>
      </p:pic>
      <p:pic>
        <p:nvPicPr>
          <p:cNvPr id="5" name="图片 4"/>
          <p:cNvPicPr>
            <a:picLocks noChangeAspect="1"/>
          </p:cNvPicPr>
          <p:nvPr/>
        </p:nvPicPr>
        <p:blipFill>
          <a:blip r:embed="rId4"/>
          <a:stretch>
            <a:fillRect/>
          </a:stretch>
        </p:blipFill>
        <p:spPr>
          <a:xfrm>
            <a:off x="251520" y="3717032"/>
            <a:ext cx="4064635" cy="3023447"/>
          </a:xfrm>
          <a:prstGeom prst="rect">
            <a:avLst/>
          </a:prstGeom>
        </p:spPr>
      </p:pic>
      <p:pic>
        <p:nvPicPr>
          <p:cNvPr id="10" name="图片 9"/>
          <p:cNvPicPr>
            <a:picLocks noChangeAspect="1"/>
          </p:cNvPicPr>
          <p:nvPr/>
        </p:nvPicPr>
        <p:blipFill>
          <a:blip r:embed="rId5"/>
          <a:stretch>
            <a:fillRect/>
          </a:stretch>
        </p:blipFill>
        <p:spPr>
          <a:xfrm>
            <a:off x="4067944" y="3717032"/>
            <a:ext cx="3948974" cy="3024336"/>
          </a:xfrm>
          <a:prstGeom prst="rect">
            <a:avLst/>
          </a:prstGeom>
        </p:spPr>
      </p:pic>
    </p:spTree>
    <p:extLst>
      <p:ext uri="{BB962C8B-B14F-4D97-AF65-F5344CB8AC3E}">
        <p14:creationId xmlns:p14="http://schemas.microsoft.com/office/powerpoint/2010/main" val="13551938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1143000"/>
          </a:xfrm>
        </p:spPr>
        <p:txBody>
          <a:bodyPr/>
          <a:lstStyle/>
          <a:p>
            <a:pPr algn="l"/>
            <a:r>
              <a:rPr kumimoji="1" lang="en-US" altLang="zh-CN" dirty="0" smtClean="0"/>
              <a:t>Outline</a:t>
            </a:r>
            <a:endParaRPr kumimoji="1" lang="zh-CN" altLang="en-US" dirty="0"/>
          </a:p>
        </p:txBody>
      </p:sp>
      <p:sp>
        <p:nvSpPr>
          <p:cNvPr id="3" name="内容占位符 2"/>
          <p:cNvSpPr>
            <a:spLocks noGrp="1"/>
          </p:cNvSpPr>
          <p:nvPr>
            <p:ph idx="1"/>
          </p:nvPr>
        </p:nvSpPr>
        <p:spPr>
          <a:xfrm>
            <a:off x="467544" y="1340768"/>
            <a:ext cx="8229600" cy="4997152"/>
          </a:xfrm>
        </p:spPr>
        <p:txBody>
          <a:bodyPr/>
          <a:lstStyle/>
          <a:p>
            <a:pPr>
              <a:buFont typeface="Wingdings" charset="2"/>
              <a:buChar char="n"/>
            </a:pPr>
            <a:r>
              <a:rPr kumimoji="1" lang="en-US" altLang="zh-CN" sz="2800" dirty="0" smtClean="0"/>
              <a:t>Motivation</a:t>
            </a:r>
          </a:p>
          <a:p>
            <a:pPr>
              <a:buFont typeface="Wingdings" charset="2"/>
              <a:buChar char="n"/>
            </a:pPr>
            <a:r>
              <a:rPr kumimoji="1" lang="en-US" altLang="zh-CN" sz="2800" dirty="0" smtClean="0"/>
              <a:t>Correlation filter </a:t>
            </a:r>
          </a:p>
          <a:p>
            <a:pPr lvl="1">
              <a:buFont typeface="Arial"/>
              <a:buChar char="•"/>
            </a:pPr>
            <a:r>
              <a:rPr kumimoji="1" lang="en-US" altLang="zh-CN" sz="2400" dirty="0" smtClean="0"/>
              <a:t>Cross-Correlation </a:t>
            </a:r>
          </a:p>
          <a:p>
            <a:pPr lvl="1">
              <a:buFont typeface="Arial"/>
              <a:buChar char="•"/>
            </a:pPr>
            <a:r>
              <a:rPr kumimoji="1" lang="en-US" altLang="zh-CN" sz="2400" dirty="0" smtClean="0"/>
              <a:t>Tracking framework</a:t>
            </a:r>
          </a:p>
          <a:p>
            <a:pPr lvl="1">
              <a:buFont typeface="Arial"/>
              <a:buChar char="•"/>
            </a:pPr>
            <a:r>
              <a:rPr kumimoji="1" lang="en-US" altLang="zh-CN" sz="2400" dirty="0" smtClean="0"/>
              <a:t>Minimum output of sum square error(MOSSE)</a:t>
            </a:r>
          </a:p>
          <a:p>
            <a:pPr lvl="1">
              <a:buFont typeface="Arial"/>
              <a:buChar char="•"/>
            </a:pPr>
            <a:r>
              <a:rPr kumimoji="1" lang="en-US" altLang="zh-CN" sz="2400" dirty="0" smtClean="0"/>
              <a:t>Multi features</a:t>
            </a:r>
            <a:r>
              <a:rPr kumimoji="1" lang="en-US" altLang="zh-CN" sz="2400" dirty="0"/>
              <a:t> </a:t>
            </a:r>
            <a:r>
              <a:rPr kumimoji="1" lang="en-US" altLang="zh-CN" sz="2400" dirty="0" smtClean="0"/>
              <a:t>based Correlation filter for visual tracking</a:t>
            </a:r>
          </a:p>
          <a:p>
            <a:pPr lvl="1">
              <a:buFont typeface="Arial"/>
              <a:buChar char="•"/>
            </a:pPr>
            <a:r>
              <a:rPr kumimoji="1" lang="en-US" altLang="zh-CN" sz="2400" dirty="0"/>
              <a:t>Correlation filter for scale estimated </a:t>
            </a:r>
            <a:endParaRPr kumimoji="1" lang="en-US" altLang="zh-CN" sz="2400" dirty="0" smtClean="0"/>
          </a:p>
          <a:p>
            <a:pPr>
              <a:buFont typeface="Wingdings" charset="2"/>
              <a:buChar char="n"/>
            </a:pPr>
            <a:r>
              <a:rPr kumimoji="1" lang="en-US" altLang="zh-CN" sz="2800" dirty="0" smtClean="0"/>
              <a:t>Lightweight Convolution network</a:t>
            </a:r>
          </a:p>
          <a:p>
            <a:pPr lvl="1">
              <a:buFont typeface="Arial"/>
              <a:buChar char="•"/>
            </a:pPr>
            <a:r>
              <a:rPr kumimoji="1" lang="en-US" altLang="zh-CN" sz="2400" dirty="0" smtClean="0"/>
              <a:t>Convolution Auto-Encoder(CAE)</a:t>
            </a:r>
            <a:r>
              <a:rPr kumimoji="1" lang="zh-CN" altLang="en-US" sz="2400" dirty="0" smtClean="0"/>
              <a:t> </a:t>
            </a:r>
            <a:endParaRPr kumimoji="1" lang="en-US" altLang="zh-CN" sz="2400" dirty="0" smtClean="0"/>
          </a:p>
          <a:p>
            <a:pPr lvl="1">
              <a:buFont typeface="Arial"/>
              <a:buChar char="•"/>
            </a:pPr>
            <a:r>
              <a:rPr kumimoji="1" lang="en-US" altLang="zh-CN" sz="2400" dirty="0" smtClean="0"/>
              <a:t>3D convolution image representation</a:t>
            </a:r>
          </a:p>
          <a:p>
            <a:pPr marL="342900" lvl="1" indent="-342900">
              <a:buFont typeface="Wingdings" charset="2"/>
              <a:buChar char="n"/>
            </a:pPr>
            <a:r>
              <a:rPr kumimoji="1" lang="en-US" altLang="zh-CN" dirty="0" smtClean="0"/>
              <a:t>Experiment </a:t>
            </a:r>
            <a:r>
              <a:rPr kumimoji="1" lang="en-US" altLang="zh-CN" dirty="0"/>
              <a:t>results</a:t>
            </a:r>
          </a:p>
          <a:p>
            <a:pPr>
              <a:buFont typeface="Wingdings" charset="2"/>
              <a:buChar char="n"/>
            </a:pPr>
            <a:endParaRPr kumimoji="1" lang="en-US" altLang="zh-CN" sz="2800" dirty="0" smtClean="0"/>
          </a:p>
          <a:p>
            <a:pPr marL="0" indent="0">
              <a:buNone/>
            </a:pPr>
            <a:endParaRPr kumimoji="1" lang="zh-CN" altLang="en-US" sz="2800" dirty="0"/>
          </a:p>
        </p:txBody>
      </p:sp>
    </p:spTree>
    <p:extLst>
      <p:ext uri="{BB962C8B-B14F-4D97-AF65-F5344CB8AC3E}">
        <p14:creationId xmlns:p14="http://schemas.microsoft.com/office/powerpoint/2010/main" val="1014339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6" name="图片 5"/>
          <p:cNvPicPr>
            <a:picLocks noChangeAspect="1"/>
          </p:cNvPicPr>
          <p:nvPr/>
        </p:nvPicPr>
        <p:blipFill>
          <a:blip r:embed="rId2"/>
          <a:stretch>
            <a:fillRect/>
          </a:stretch>
        </p:blipFill>
        <p:spPr>
          <a:xfrm>
            <a:off x="467544" y="908720"/>
            <a:ext cx="3960440" cy="2984962"/>
          </a:xfrm>
          <a:prstGeom prst="rect">
            <a:avLst/>
          </a:prstGeom>
        </p:spPr>
      </p:pic>
      <p:pic>
        <p:nvPicPr>
          <p:cNvPr id="7" name="图片 6"/>
          <p:cNvPicPr>
            <a:picLocks noChangeAspect="1"/>
          </p:cNvPicPr>
          <p:nvPr/>
        </p:nvPicPr>
        <p:blipFill>
          <a:blip r:embed="rId3"/>
          <a:stretch>
            <a:fillRect/>
          </a:stretch>
        </p:blipFill>
        <p:spPr>
          <a:xfrm>
            <a:off x="4211960" y="908720"/>
            <a:ext cx="4032448" cy="3024336"/>
          </a:xfrm>
          <a:prstGeom prst="rect">
            <a:avLst/>
          </a:prstGeom>
        </p:spPr>
      </p:pic>
      <p:pic>
        <p:nvPicPr>
          <p:cNvPr id="8" name="图片 7"/>
          <p:cNvPicPr>
            <a:picLocks noChangeAspect="1"/>
          </p:cNvPicPr>
          <p:nvPr/>
        </p:nvPicPr>
        <p:blipFill>
          <a:blip r:embed="rId4"/>
          <a:stretch>
            <a:fillRect/>
          </a:stretch>
        </p:blipFill>
        <p:spPr>
          <a:xfrm>
            <a:off x="467544" y="3861048"/>
            <a:ext cx="3976348" cy="2996952"/>
          </a:xfrm>
          <a:prstGeom prst="rect">
            <a:avLst/>
          </a:prstGeom>
        </p:spPr>
      </p:pic>
    </p:spTree>
    <p:extLst>
      <p:ext uri="{BB962C8B-B14F-4D97-AF65-F5344CB8AC3E}">
        <p14:creationId xmlns:p14="http://schemas.microsoft.com/office/powerpoint/2010/main" val="34951021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3" name="图片 2"/>
          <p:cNvPicPr>
            <a:picLocks noChangeAspect="1"/>
          </p:cNvPicPr>
          <p:nvPr/>
        </p:nvPicPr>
        <p:blipFill>
          <a:blip r:embed="rId2"/>
          <a:stretch>
            <a:fillRect/>
          </a:stretch>
        </p:blipFill>
        <p:spPr>
          <a:xfrm>
            <a:off x="107504" y="836712"/>
            <a:ext cx="4472188" cy="3106298"/>
          </a:xfrm>
          <a:prstGeom prst="rect">
            <a:avLst/>
          </a:prstGeom>
        </p:spPr>
      </p:pic>
      <p:pic>
        <p:nvPicPr>
          <p:cNvPr id="4" name="图片 3"/>
          <p:cNvPicPr>
            <a:picLocks noChangeAspect="1"/>
          </p:cNvPicPr>
          <p:nvPr/>
        </p:nvPicPr>
        <p:blipFill>
          <a:blip r:embed="rId3"/>
          <a:stretch>
            <a:fillRect/>
          </a:stretch>
        </p:blipFill>
        <p:spPr>
          <a:xfrm>
            <a:off x="4283968" y="908720"/>
            <a:ext cx="4342917" cy="2952328"/>
          </a:xfrm>
          <a:prstGeom prst="rect">
            <a:avLst/>
          </a:prstGeom>
        </p:spPr>
      </p:pic>
      <p:pic>
        <p:nvPicPr>
          <p:cNvPr id="5" name="图片 4"/>
          <p:cNvPicPr>
            <a:picLocks noChangeAspect="1"/>
          </p:cNvPicPr>
          <p:nvPr/>
        </p:nvPicPr>
        <p:blipFill>
          <a:blip r:embed="rId4"/>
          <a:stretch>
            <a:fillRect/>
          </a:stretch>
        </p:blipFill>
        <p:spPr>
          <a:xfrm>
            <a:off x="179512" y="3885074"/>
            <a:ext cx="4572000" cy="2972926"/>
          </a:xfrm>
          <a:prstGeom prst="rect">
            <a:avLst/>
          </a:prstGeom>
        </p:spPr>
      </p:pic>
      <p:pic>
        <p:nvPicPr>
          <p:cNvPr id="9" name="图片 8"/>
          <p:cNvPicPr>
            <a:picLocks noChangeAspect="1"/>
          </p:cNvPicPr>
          <p:nvPr/>
        </p:nvPicPr>
        <p:blipFill>
          <a:blip r:embed="rId5"/>
          <a:stretch>
            <a:fillRect/>
          </a:stretch>
        </p:blipFill>
        <p:spPr>
          <a:xfrm>
            <a:off x="4283968" y="3798582"/>
            <a:ext cx="4392488" cy="3068960"/>
          </a:xfrm>
          <a:prstGeom prst="rect">
            <a:avLst/>
          </a:prstGeom>
        </p:spPr>
      </p:pic>
    </p:spTree>
    <p:extLst>
      <p:ext uri="{BB962C8B-B14F-4D97-AF65-F5344CB8AC3E}">
        <p14:creationId xmlns:p14="http://schemas.microsoft.com/office/powerpoint/2010/main" val="34951021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3" name="图片 2"/>
          <p:cNvPicPr>
            <a:picLocks noChangeAspect="1"/>
          </p:cNvPicPr>
          <p:nvPr/>
        </p:nvPicPr>
        <p:blipFill>
          <a:blip r:embed="rId2"/>
          <a:stretch>
            <a:fillRect/>
          </a:stretch>
        </p:blipFill>
        <p:spPr>
          <a:xfrm>
            <a:off x="107504" y="836712"/>
            <a:ext cx="4311675" cy="2952329"/>
          </a:xfrm>
          <a:prstGeom prst="rect">
            <a:avLst/>
          </a:prstGeom>
        </p:spPr>
      </p:pic>
      <p:pic>
        <p:nvPicPr>
          <p:cNvPr id="4" name="图片 3"/>
          <p:cNvPicPr>
            <a:picLocks noChangeAspect="1"/>
          </p:cNvPicPr>
          <p:nvPr/>
        </p:nvPicPr>
        <p:blipFill>
          <a:blip r:embed="rId3"/>
          <a:stretch>
            <a:fillRect/>
          </a:stretch>
        </p:blipFill>
        <p:spPr>
          <a:xfrm>
            <a:off x="4139952" y="836712"/>
            <a:ext cx="4236991" cy="2880319"/>
          </a:xfrm>
          <a:prstGeom prst="rect">
            <a:avLst/>
          </a:prstGeom>
        </p:spPr>
      </p:pic>
      <p:pic>
        <p:nvPicPr>
          <p:cNvPr id="5" name="图片 4"/>
          <p:cNvPicPr>
            <a:picLocks noChangeAspect="1"/>
          </p:cNvPicPr>
          <p:nvPr/>
        </p:nvPicPr>
        <p:blipFill>
          <a:blip r:embed="rId4"/>
          <a:stretch>
            <a:fillRect/>
          </a:stretch>
        </p:blipFill>
        <p:spPr>
          <a:xfrm>
            <a:off x="179512" y="3717032"/>
            <a:ext cx="4283967" cy="2942451"/>
          </a:xfrm>
          <a:prstGeom prst="rect">
            <a:avLst/>
          </a:prstGeom>
        </p:spPr>
      </p:pic>
      <p:pic>
        <p:nvPicPr>
          <p:cNvPr id="9" name="图片 8"/>
          <p:cNvPicPr>
            <a:picLocks noChangeAspect="1"/>
          </p:cNvPicPr>
          <p:nvPr/>
        </p:nvPicPr>
        <p:blipFill>
          <a:blip r:embed="rId5"/>
          <a:stretch>
            <a:fillRect/>
          </a:stretch>
        </p:blipFill>
        <p:spPr>
          <a:xfrm>
            <a:off x="4211960" y="3717032"/>
            <a:ext cx="4323524" cy="3024337"/>
          </a:xfrm>
          <a:prstGeom prst="rect">
            <a:avLst/>
          </a:prstGeom>
        </p:spPr>
      </p:pic>
    </p:spTree>
    <p:extLst>
      <p:ext uri="{BB962C8B-B14F-4D97-AF65-F5344CB8AC3E}">
        <p14:creationId xmlns:p14="http://schemas.microsoft.com/office/powerpoint/2010/main" val="3495102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7" y="180306"/>
            <a:ext cx="7886700" cy="798637"/>
          </a:xfrm>
        </p:spPr>
        <p:txBody>
          <a:bodyPr>
            <a:normAutofit/>
          </a:bodyPr>
          <a:lstStyle/>
          <a:p>
            <a:pPr algn="l"/>
            <a:r>
              <a:rPr lang="en-US" altLang="zh-CN" dirty="0" smtClean="0"/>
              <a:t>Attribute-base</a:t>
            </a:r>
            <a:r>
              <a:rPr lang="zh-CN" altLang="en-US" dirty="0" smtClean="0"/>
              <a:t> </a:t>
            </a:r>
            <a:r>
              <a:rPr lang="en-US" altLang="zh-CN" dirty="0" smtClean="0"/>
              <a:t>Evaluation</a:t>
            </a:r>
            <a:endParaRPr lang="en-US" dirty="0"/>
          </a:p>
        </p:txBody>
      </p:sp>
      <p:pic>
        <p:nvPicPr>
          <p:cNvPr id="3" name="图片 2"/>
          <p:cNvPicPr>
            <a:picLocks noChangeAspect="1"/>
          </p:cNvPicPr>
          <p:nvPr/>
        </p:nvPicPr>
        <p:blipFill>
          <a:blip r:embed="rId2"/>
          <a:stretch>
            <a:fillRect/>
          </a:stretch>
        </p:blipFill>
        <p:spPr>
          <a:xfrm>
            <a:off x="179512" y="836712"/>
            <a:ext cx="4392488" cy="3029302"/>
          </a:xfrm>
          <a:prstGeom prst="rect">
            <a:avLst/>
          </a:prstGeom>
        </p:spPr>
      </p:pic>
      <p:pic>
        <p:nvPicPr>
          <p:cNvPr id="4" name="图片 3"/>
          <p:cNvPicPr>
            <a:picLocks noChangeAspect="1"/>
          </p:cNvPicPr>
          <p:nvPr/>
        </p:nvPicPr>
        <p:blipFill>
          <a:blip r:embed="rId3"/>
          <a:stretch>
            <a:fillRect/>
          </a:stretch>
        </p:blipFill>
        <p:spPr>
          <a:xfrm>
            <a:off x="4211960" y="908720"/>
            <a:ext cx="4104456" cy="2952329"/>
          </a:xfrm>
          <a:prstGeom prst="rect">
            <a:avLst/>
          </a:prstGeom>
        </p:spPr>
      </p:pic>
      <p:pic>
        <p:nvPicPr>
          <p:cNvPr id="5" name="图片 4"/>
          <p:cNvPicPr>
            <a:picLocks noChangeAspect="1"/>
          </p:cNvPicPr>
          <p:nvPr/>
        </p:nvPicPr>
        <p:blipFill>
          <a:blip r:embed="rId4"/>
          <a:stretch>
            <a:fillRect/>
          </a:stretch>
        </p:blipFill>
        <p:spPr>
          <a:xfrm>
            <a:off x="251520" y="3829431"/>
            <a:ext cx="4320480" cy="2972192"/>
          </a:xfrm>
          <a:prstGeom prst="rect">
            <a:avLst/>
          </a:prstGeom>
        </p:spPr>
      </p:pic>
    </p:spTree>
    <p:extLst>
      <p:ext uri="{BB962C8B-B14F-4D97-AF65-F5344CB8AC3E}">
        <p14:creationId xmlns:p14="http://schemas.microsoft.com/office/powerpoint/2010/main" val="3495102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8229600" cy="652934"/>
          </a:xfrm>
        </p:spPr>
        <p:txBody>
          <a:bodyPr/>
          <a:lstStyle/>
          <a:p>
            <a:pPr algn="l"/>
            <a:r>
              <a:rPr kumimoji="1" lang="en-US" altLang="zh-CN" dirty="0" smtClean="0"/>
              <a:t>Research results </a:t>
            </a:r>
            <a:endParaRPr kumimoji="1" lang="zh-CN" altLang="en-US" dirty="0"/>
          </a:p>
        </p:txBody>
      </p:sp>
      <p:sp>
        <p:nvSpPr>
          <p:cNvPr id="3" name="内容占位符 2"/>
          <p:cNvSpPr>
            <a:spLocks noGrp="1"/>
          </p:cNvSpPr>
          <p:nvPr>
            <p:ph idx="1"/>
          </p:nvPr>
        </p:nvSpPr>
        <p:spPr>
          <a:xfrm>
            <a:off x="395536" y="1340768"/>
            <a:ext cx="8229600" cy="4997152"/>
          </a:xfrm>
        </p:spPr>
        <p:txBody>
          <a:bodyPr/>
          <a:lstStyle/>
          <a:p>
            <a:pPr marL="0" indent="0">
              <a:buNone/>
            </a:pPr>
            <a:r>
              <a:rPr lang="en-US" altLang="zh-CN" sz="2400" dirty="0"/>
              <a:t>Publication:</a:t>
            </a:r>
            <a:endParaRPr lang="zh-CN" altLang="zh-CN" sz="2400" dirty="0"/>
          </a:p>
          <a:p>
            <a:pPr marL="0" indent="0">
              <a:buNone/>
            </a:pPr>
            <a:r>
              <a:rPr lang="en-US" altLang="zh-CN" sz="1800" dirty="0" smtClean="0"/>
              <a:t>1. "</a:t>
            </a:r>
            <a:r>
              <a:rPr lang="en-US" altLang="zh-CN" sz="1800" dirty="0"/>
              <a:t>Compressive Perceptual Hashing Tracking with Online foreground learning", IEEE International Conference on Robotics and </a:t>
            </a:r>
            <a:r>
              <a:rPr lang="en-US" altLang="zh-CN" sz="1800" dirty="0" err="1"/>
              <a:t>Biomimetics</a:t>
            </a:r>
            <a:r>
              <a:rPr lang="en-US" altLang="zh-CN" sz="1800" dirty="0"/>
              <a:t> (ROBIO, oral)), Zhuhai, CHINA, Dec 2015.</a:t>
            </a:r>
            <a:endParaRPr lang="zh-CN" altLang="zh-CN" sz="1800" dirty="0"/>
          </a:p>
          <a:p>
            <a:pPr marL="0" indent="0">
              <a:buNone/>
            </a:pPr>
            <a:r>
              <a:rPr lang="en-US" altLang="zh-CN" sz="1800" dirty="0"/>
              <a:t>2</a:t>
            </a:r>
            <a:r>
              <a:rPr lang="en-US" altLang="zh-CN" sz="1800" dirty="0" smtClean="0"/>
              <a:t>. </a:t>
            </a:r>
            <a:r>
              <a:rPr lang="en-US" altLang="zh-CN" sz="1800" b="1" dirty="0" smtClean="0"/>
              <a:t> </a:t>
            </a:r>
            <a:r>
              <a:rPr lang="en-US" altLang="zh-CN" sz="1800" dirty="0" smtClean="0"/>
              <a:t>"</a:t>
            </a:r>
            <a:r>
              <a:rPr lang="en-US" altLang="zh-CN" sz="1800" dirty="0"/>
              <a:t>Robust Vehicle Tracking Using Perceptual Hashing Algorithm" IEEE international Conference on Machine Learning and Application (ICMLA, oral), Miami, Florida, USA, Dec 2015</a:t>
            </a:r>
            <a:r>
              <a:rPr lang="en-US" altLang="zh-CN" sz="1800" dirty="0" smtClean="0"/>
              <a:t>.</a:t>
            </a:r>
            <a:endParaRPr lang="en-US" altLang="zh-CN" sz="1800" dirty="0"/>
          </a:p>
          <a:p>
            <a:pPr marL="0" indent="0">
              <a:buNone/>
            </a:pPr>
            <a:r>
              <a:rPr lang="en-US" altLang="zh-CN" sz="2000" dirty="0"/>
              <a:t> </a:t>
            </a:r>
            <a:endParaRPr lang="zh-CN" altLang="zh-CN" sz="2000" dirty="0"/>
          </a:p>
          <a:p>
            <a:pPr marL="0" indent="0">
              <a:buNone/>
            </a:pPr>
            <a:r>
              <a:rPr lang="en-US" altLang="zh-CN" sz="2400" dirty="0"/>
              <a:t>Submitted</a:t>
            </a:r>
            <a:r>
              <a:rPr lang="en-US" altLang="zh-CN" sz="2400" dirty="0" smtClean="0"/>
              <a:t>:</a:t>
            </a:r>
            <a:endParaRPr lang="zh-CN" altLang="zh-CN" sz="2400" dirty="0"/>
          </a:p>
          <a:p>
            <a:pPr marL="0" indent="0">
              <a:buNone/>
            </a:pPr>
            <a:r>
              <a:rPr lang="en-US" altLang="zh-CN" sz="1800" dirty="0" smtClean="0"/>
              <a:t>1.“</a:t>
            </a:r>
            <a:r>
              <a:rPr lang="en-US" altLang="zh-CN" sz="1800" dirty="0"/>
              <a:t>Accurate Deformation Estimation Using Convolutional Correlation Filter for Visual Tracking” IEEE international Conference on Neural Information Processing Systems, NIPS 2016 </a:t>
            </a:r>
            <a:br>
              <a:rPr lang="en-US" altLang="zh-CN" sz="1800" dirty="0"/>
            </a:br>
            <a:endParaRPr lang="en-US" altLang="zh-CN" sz="1800" dirty="0" smtClean="0"/>
          </a:p>
          <a:p>
            <a:pPr marL="0" indent="0">
              <a:buNone/>
            </a:pPr>
            <a:r>
              <a:rPr kumimoji="1" lang="en-US" altLang="zh-CN" sz="2400" dirty="0" smtClean="0"/>
              <a:t>2 Checking patents</a:t>
            </a:r>
            <a:endParaRPr kumimoji="1" lang="en-US" altLang="zh-CN" sz="2400" dirty="0"/>
          </a:p>
          <a:p>
            <a:pPr marL="0" indent="0">
              <a:buNone/>
            </a:pPr>
            <a:endParaRPr kumimoji="1" lang="zh-CN" altLang="en-US" sz="2000" dirty="0"/>
          </a:p>
        </p:txBody>
      </p:sp>
    </p:spTree>
    <p:extLst>
      <p:ext uri="{BB962C8B-B14F-4D97-AF65-F5344CB8AC3E}">
        <p14:creationId xmlns:p14="http://schemas.microsoft.com/office/powerpoint/2010/main" val="9815583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95536" y="908720"/>
            <a:ext cx="8229600" cy="4525963"/>
          </a:xfrm>
        </p:spPr>
        <p:txBody>
          <a:bodyPr/>
          <a:lstStyle/>
          <a:p>
            <a:pPr marL="0" indent="0">
              <a:buNone/>
            </a:pPr>
            <a:endParaRPr kumimoji="1" lang="en-US" altLang="zh-CN" sz="4800" dirty="0" smtClean="0"/>
          </a:p>
          <a:p>
            <a:pPr marL="0" indent="0">
              <a:buNone/>
            </a:pPr>
            <a:endParaRPr kumimoji="1" lang="en-US" altLang="zh-CN" sz="4800" dirty="0"/>
          </a:p>
          <a:p>
            <a:pPr marL="0" indent="0" algn="ctr">
              <a:buNone/>
            </a:pPr>
            <a:r>
              <a:rPr kumimoji="1" lang="en-US" altLang="zh-CN" sz="4800" dirty="0" smtClean="0"/>
              <a:t>	Thanks for your Listening</a:t>
            </a:r>
          </a:p>
        </p:txBody>
      </p:sp>
      <p:sp>
        <p:nvSpPr>
          <p:cNvPr id="2" name="文本框 1"/>
          <p:cNvSpPr txBox="1"/>
          <p:nvPr/>
        </p:nvSpPr>
        <p:spPr>
          <a:xfrm>
            <a:off x="-871209" y="2333381"/>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9130861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229600" cy="796950"/>
          </a:xfrm>
        </p:spPr>
        <p:txBody>
          <a:bodyPr/>
          <a:lstStyle/>
          <a:p>
            <a:pPr algn="l"/>
            <a:r>
              <a:rPr kumimoji="1" lang="en-US" altLang="zh-CN" dirty="0" smtClean="0"/>
              <a:t>Tracking Problem</a:t>
            </a:r>
            <a:endParaRPr kumimoji="1" lang="zh-CN" altLang="en-US" dirty="0"/>
          </a:p>
        </p:txBody>
      </p:sp>
      <p:sp>
        <p:nvSpPr>
          <p:cNvPr id="3" name="文本框 2"/>
          <p:cNvSpPr txBox="1"/>
          <p:nvPr/>
        </p:nvSpPr>
        <p:spPr>
          <a:xfrm>
            <a:off x="683568" y="4180344"/>
            <a:ext cx="8208912" cy="3416320"/>
          </a:xfrm>
          <a:prstGeom prst="rect">
            <a:avLst/>
          </a:prstGeom>
          <a:noFill/>
        </p:spPr>
        <p:txBody>
          <a:bodyPr wrap="square" rtlCol="0">
            <a:spAutoFit/>
          </a:bodyPr>
          <a:lstStyle/>
          <a:p>
            <a:r>
              <a:rPr kumimoji="1" lang="en-US" altLang="zh-CN" sz="2400" dirty="0" smtClean="0">
                <a:latin typeface="Calibri"/>
                <a:cs typeface="Calibri"/>
              </a:rPr>
              <a:t>Tracking problems are divided into two parts:</a:t>
            </a:r>
          </a:p>
          <a:p>
            <a:endParaRPr kumimoji="1" lang="en-US" altLang="zh-CN" sz="2400" dirty="0" smtClean="0">
              <a:latin typeface="Calibri"/>
              <a:cs typeface="Calibri"/>
            </a:endParaRPr>
          </a:p>
          <a:p>
            <a:pPr marL="285750" indent="-285750">
              <a:buSzPct val="70000"/>
              <a:buFont typeface="Wingdings" charset="2"/>
              <a:buChar char="l"/>
            </a:pPr>
            <a:r>
              <a:rPr kumimoji="1" lang="en-US" altLang="zh-CN" sz="2400" dirty="0" smtClean="0">
                <a:latin typeface="Calibri"/>
                <a:cs typeface="Calibri"/>
              </a:rPr>
              <a:t>Position prediction</a:t>
            </a:r>
          </a:p>
          <a:p>
            <a:pPr marL="285750" indent="-285750">
              <a:buSzPct val="70000"/>
              <a:buFont typeface="Wingdings" charset="2"/>
              <a:buChar char="l"/>
            </a:pPr>
            <a:endParaRPr kumimoji="1" lang="en-US" altLang="zh-CN" sz="2400" dirty="0" smtClean="0">
              <a:latin typeface="Calibri"/>
              <a:cs typeface="Calibri"/>
            </a:endParaRPr>
          </a:p>
          <a:p>
            <a:pPr marL="285750" indent="-285750">
              <a:buSzPct val="70000"/>
              <a:buFont typeface="Wingdings" charset="2"/>
              <a:buChar char="l"/>
            </a:pPr>
            <a:r>
              <a:rPr kumimoji="1" lang="en-US" altLang="zh-CN" sz="2400" dirty="0" smtClean="0">
                <a:latin typeface="Calibri"/>
                <a:cs typeface="Calibri"/>
              </a:rPr>
              <a:t>Scale estimation</a:t>
            </a:r>
          </a:p>
          <a:p>
            <a:endParaRPr kumimoji="1" lang="zh-CN" altLang="en-US" sz="2400" dirty="0" smtClean="0">
              <a:latin typeface="Calibri"/>
              <a:cs typeface="Calibri"/>
            </a:endParaRPr>
          </a:p>
          <a:p>
            <a:endParaRPr kumimoji="1" lang="en-US" altLang="zh-CN" sz="2400" dirty="0" smtClean="0">
              <a:latin typeface="Calibri"/>
              <a:cs typeface="Calibri"/>
            </a:endParaRPr>
          </a:p>
          <a:p>
            <a:endParaRPr kumimoji="1" lang="en-US" altLang="zh-CN" sz="2400" dirty="0" smtClean="0">
              <a:latin typeface="Calibri"/>
              <a:cs typeface="Calibri"/>
            </a:endParaRPr>
          </a:p>
          <a:p>
            <a:endParaRPr kumimoji="1" lang="en-US" altLang="zh-CN" sz="2400" dirty="0" smtClean="0">
              <a:latin typeface="Calibri"/>
              <a:cs typeface="Calibri"/>
            </a:endParaRPr>
          </a:p>
        </p:txBody>
      </p:sp>
    </p:spTree>
    <p:extLst>
      <p:ext uri="{BB962C8B-B14F-4D97-AF65-F5344CB8AC3E}">
        <p14:creationId xmlns:p14="http://schemas.microsoft.com/office/powerpoint/2010/main" val="35464133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8229600" cy="782960"/>
          </a:xfrm>
        </p:spPr>
        <p:txBody>
          <a:bodyPr/>
          <a:lstStyle/>
          <a:p>
            <a:pPr algn="l"/>
            <a:r>
              <a:rPr kumimoji="1" lang="en-US" altLang="zh-CN" dirty="0" smtClean="0"/>
              <a:t>Experiment Demo</a:t>
            </a:r>
            <a:endParaRPr kumimoji="1" lang="zh-CN" altLang="en-US" dirty="0"/>
          </a:p>
        </p:txBody>
      </p:sp>
      <p:pic>
        <p:nvPicPr>
          <p:cNvPr id="4" name="图片 3" descr="屏幕快照 2016-05-20 上午12.1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5661248"/>
            <a:ext cx="6768752" cy="292509"/>
          </a:xfrm>
          <a:prstGeom prst="rect">
            <a:avLst/>
          </a:prstGeom>
        </p:spPr>
      </p:pic>
    </p:spTree>
    <p:extLst>
      <p:ext uri="{BB962C8B-B14F-4D97-AF65-F5344CB8AC3E}">
        <p14:creationId xmlns:p14="http://schemas.microsoft.com/office/powerpoint/2010/main" val="41177472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8229600" cy="796950"/>
          </a:xfrm>
        </p:spPr>
        <p:txBody>
          <a:bodyPr/>
          <a:lstStyle/>
          <a:p>
            <a:pPr algn="l"/>
            <a:r>
              <a:rPr kumimoji="1" lang="en-US" altLang="zh-CN" dirty="0" smtClean="0"/>
              <a:t>Motivation</a:t>
            </a:r>
            <a:endParaRPr kumimoji="1" lang="zh-CN" altLang="en-US" dirty="0"/>
          </a:p>
        </p:txBody>
      </p:sp>
      <p:sp>
        <p:nvSpPr>
          <p:cNvPr id="3" name="内容占位符 2"/>
          <p:cNvSpPr>
            <a:spLocks noGrp="1"/>
          </p:cNvSpPr>
          <p:nvPr>
            <p:ph idx="1"/>
          </p:nvPr>
        </p:nvSpPr>
        <p:spPr>
          <a:xfrm>
            <a:off x="107504" y="1340768"/>
            <a:ext cx="8496944" cy="3744416"/>
          </a:xfrm>
        </p:spPr>
        <p:txBody>
          <a:bodyPr/>
          <a:lstStyle/>
          <a:p>
            <a:pPr>
              <a:buSzPct val="65000"/>
              <a:buFont typeface="Wingdings" charset="2"/>
              <a:buChar char="l"/>
            </a:pPr>
            <a:r>
              <a:rPr lang="en-US" altLang="zh-CN" sz="2400" dirty="0" smtClean="0"/>
              <a:t>We </a:t>
            </a:r>
            <a:r>
              <a:rPr lang="en-US" altLang="zh-CN" sz="2400" dirty="0"/>
              <a:t>present a convolutional network with a lightweight structure for visual tracking </a:t>
            </a:r>
            <a:r>
              <a:rPr lang="en-US" altLang="zh-CN" sz="2400" dirty="0" smtClean="0"/>
              <a:t>without offline training.</a:t>
            </a:r>
          </a:p>
          <a:p>
            <a:pPr>
              <a:buSzPct val="65000"/>
              <a:buFont typeface="Wingdings" charset="2"/>
              <a:buChar char="l"/>
            </a:pPr>
            <a:endParaRPr lang="en-US" altLang="zh-CN" sz="2400" dirty="0"/>
          </a:p>
          <a:p>
            <a:pPr>
              <a:buSzPct val="65000"/>
              <a:buFont typeface="Wingdings" charset="2"/>
              <a:buChar char="l"/>
            </a:pPr>
            <a:r>
              <a:rPr lang="en-US" altLang="zh-CN" sz="2400" dirty="0" smtClean="0"/>
              <a:t>We are the first to transfer robust convolution features for correlation filter.</a:t>
            </a:r>
          </a:p>
          <a:p>
            <a:pPr>
              <a:buSzPct val="65000"/>
              <a:buFont typeface="Wingdings" charset="2"/>
              <a:buChar char="l"/>
            </a:pPr>
            <a:endParaRPr lang="en-US" altLang="zh-CN" sz="2400" dirty="0"/>
          </a:p>
          <a:p>
            <a:pPr>
              <a:buSzPct val="65000"/>
              <a:buFont typeface="Wingdings" charset="2"/>
              <a:buChar char="l"/>
            </a:pPr>
            <a:r>
              <a:rPr lang="en-US" altLang="zh-CN" sz="2400" dirty="0" smtClean="0"/>
              <a:t>In account of unequal variation of object scale, We present 2d space correlation filter for scale estimation</a:t>
            </a:r>
          </a:p>
          <a:p>
            <a:pPr>
              <a:buSzPct val="65000"/>
              <a:buFont typeface="Wingdings" charset="2"/>
              <a:buChar char="l"/>
            </a:pPr>
            <a:endParaRPr lang="en-US" altLang="zh-CN" sz="2400" dirty="0"/>
          </a:p>
          <a:p>
            <a:pPr>
              <a:buSzPct val="65000"/>
              <a:buFont typeface="Wingdings" charset="2"/>
              <a:buChar char="l"/>
            </a:pPr>
            <a:endParaRPr lang="en-US" altLang="zh-CN" sz="2400" dirty="0" smtClean="0"/>
          </a:p>
          <a:p>
            <a:pPr>
              <a:buSzPct val="65000"/>
              <a:buFont typeface="Wingdings" charset="2"/>
              <a:buChar char="l"/>
            </a:pPr>
            <a:endParaRPr lang="en-US" altLang="zh-CN" sz="2400" dirty="0"/>
          </a:p>
          <a:p>
            <a:pPr>
              <a:buSzPct val="65000"/>
              <a:buFont typeface="Wingdings" charset="2"/>
              <a:buChar char="l"/>
            </a:pPr>
            <a:endParaRPr lang="en-US" altLang="zh-CN" sz="2400" dirty="0"/>
          </a:p>
          <a:p>
            <a:pPr marL="0" indent="0">
              <a:buNone/>
            </a:pPr>
            <a:endParaRPr kumimoji="1" lang="en-US" altLang="zh-CN" sz="2400" dirty="0" smtClean="0"/>
          </a:p>
        </p:txBody>
      </p:sp>
    </p:spTree>
    <p:extLst>
      <p:ext uri="{BB962C8B-B14F-4D97-AF65-F5344CB8AC3E}">
        <p14:creationId xmlns:p14="http://schemas.microsoft.com/office/powerpoint/2010/main" val="7190772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8208912" cy="648072"/>
          </a:xfrm>
        </p:spPr>
        <p:txBody>
          <a:bodyPr/>
          <a:lstStyle/>
          <a:p>
            <a:pPr algn="l"/>
            <a:r>
              <a:rPr kumimoji="1" lang="en-US" altLang="zh-CN" dirty="0" smtClean="0"/>
              <a:t>Cross-correlation</a:t>
            </a:r>
            <a:endParaRPr kumimoji="1" lang="zh-CN" altLang="en-US" dirty="0"/>
          </a:p>
        </p:txBody>
      </p:sp>
      <p:sp>
        <p:nvSpPr>
          <p:cNvPr id="3" name="内容占位符 2"/>
          <p:cNvSpPr>
            <a:spLocks noGrp="1"/>
          </p:cNvSpPr>
          <p:nvPr>
            <p:ph idx="1"/>
          </p:nvPr>
        </p:nvSpPr>
        <p:spPr>
          <a:xfrm>
            <a:off x="395536" y="3717032"/>
            <a:ext cx="8229600" cy="1617043"/>
          </a:xfrm>
        </p:spPr>
        <p:txBody>
          <a:bodyPr/>
          <a:lstStyle/>
          <a:p>
            <a:r>
              <a:rPr kumimoji="1" lang="en-US" altLang="zh-CN" sz="2400" dirty="0" smtClean="0"/>
              <a:t>The concept of signal processing field</a:t>
            </a:r>
          </a:p>
          <a:p>
            <a:endParaRPr kumimoji="1" lang="en-US" altLang="zh-CN" sz="2400" dirty="0" smtClean="0"/>
          </a:p>
          <a:p>
            <a:r>
              <a:rPr kumimoji="1" lang="en-US" altLang="zh-CN" sz="2400" dirty="0" smtClean="0"/>
              <a:t>Measure similarities between two signals at time    </a:t>
            </a:r>
            <a:endParaRPr kumimoji="1"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594447295"/>
              </p:ext>
            </p:extLst>
          </p:nvPr>
        </p:nvGraphicFramePr>
        <p:xfrm>
          <a:off x="683568" y="1484784"/>
          <a:ext cx="3328764" cy="1619998"/>
        </p:xfrm>
        <a:graphic>
          <a:graphicData uri="http://schemas.openxmlformats.org/presentationml/2006/ole">
            <mc:AlternateContent xmlns:mc="http://schemas.openxmlformats.org/markup-compatibility/2006">
              <mc:Choice xmlns:v="urn:schemas-microsoft-com:vml" Requires="v">
                <p:oleObj spid="_x0000_s1360" name="公式" r:id="rId3" imgW="1905000" imgH="927100" progId="Equation.3">
                  <p:embed/>
                </p:oleObj>
              </mc:Choice>
              <mc:Fallback>
                <p:oleObj name="公式" r:id="rId3" imgW="1905000" imgH="927100" progId="Equation.3">
                  <p:embed/>
                  <p:pic>
                    <p:nvPicPr>
                      <p:cNvPr id="0" name=""/>
                      <p:cNvPicPr/>
                      <p:nvPr/>
                    </p:nvPicPr>
                    <p:blipFill>
                      <a:blip r:embed="rId4"/>
                      <a:stretch>
                        <a:fillRect/>
                      </a:stretch>
                    </p:blipFill>
                    <p:spPr>
                      <a:xfrm>
                        <a:off x="683568" y="1484784"/>
                        <a:ext cx="3328764" cy="1619998"/>
                      </a:xfrm>
                      <a:prstGeom prst="rect">
                        <a:avLst/>
                      </a:prstGeom>
                    </p:spPr>
                  </p:pic>
                </p:oleObj>
              </mc:Fallback>
            </mc:AlternateContent>
          </a:graphicData>
        </a:graphic>
      </p:graphicFrame>
      <p:pic>
        <p:nvPicPr>
          <p:cNvPr id="5" name="图片 4"/>
          <p:cNvPicPr>
            <a:picLocks noChangeAspect="1"/>
          </p:cNvPicPr>
          <p:nvPr/>
        </p:nvPicPr>
        <p:blipFill>
          <a:blip r:embed="rId5"/>
          <a:stretch>
            <a:fillRect/>
          </a:stretch>
        </p:blipFill>
        <p:spPr>
          <a:xfrm>
            <a:off x="4427984" y="1268760"/>
            <a:ext cx="4323250" cy="2016224"/>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716412052"/>
              </p:ext>
            </p:extLst>
          </p:nvPr>
        </p:nvGraphicFramePr>
        <p:xfrm>
          <a:off x="6948264" y="4725144"/>
          <a:ext cx="288032" cy="288032"/>
        </p:xfrm>
        <a:graphic>
          <a:graphicData uri="http://schemas.openxmlformats.org/presentationml/2006/ole">
            <mc:AlternateContent xmlns:mc="http://schemas.openxmlformats.org/markup-compatibility/2006">
              <mc:Choice xmlns:v="urn:schemas-microsoft-com:vml" Requires="v">
                <p:oleObj spid="_x0000_s1361" name="公式" r:id="rId6" imgW="127000" imgH="139700" progId="Equation.3">
                  <p:embed/>
                </p:oleObj>
              </mc:Choice>
              <mc:Fallback>
                <p:oleObj name="公式" r:id="rId6" imgW="127000" imgH="139700" progId="Equation.3">
                  <p:embed/>
                  <p:pic>
                    <p:nvPicPr>
                      <p:cNvPr id="0" name=""/>
                      <p:cNvPicPr/>
                      <p:nvPr/>
                    </p:nvPicPr>
                    <p:blipFill>
                      <a:blip r:embed="rId7"/>
                      <a:stretch>
                        <a:fillRect/>
                      </a:stretch>
                    </p:blipFill>
                    <p:spPr>
                      <a:xfrm>
                        <a:off x="6948264" y="4725144"/>
                        <a:ext cx="288032" cy="288032"/>
                      </a:xfrm>
                      <a:prstGeom prst="rect">
                        <a:avLst/>
                      </a:prstGeom>
                    </p:spPr>
                  </p:pic>
                </p:oleObj>
              </mc:Fallback>
            </mc:AlternateContent>
          </a:graphicData>
        </a:graphic>
      </p:graphicFrame>
      <p:sp>
        <p:nvSpPr>
          <p:cNvPr id="9" name="文本框 8"/>
          <p:cNvSpPr txBox="1"/>
          <p:nvPr/>
        </p:nvSpPr>
        <p:spPr>
          <a:xfrm>
            <a:off x="2624667" y="3273778"/>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9472485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8229600" cy="724942"/>
          </a:xfrm>
        </p:spPr>
        <p:txBody>
          <a:bodyPr/>
          <a:lstStyle/>
          <a:p>
            <a:pPr algn="l"/>
            <a:r>
              <a:rPr kumimoji="1" lang="en-US" altLang="zh-CN" dirty="0" smtClean="0"/>
              <a:t>Correlation filter</a:t>
            </a:r>
            <a:endParaRPr kumimoji="1" lang="zh-CN" altLang="en-US" dirty="0"/>
          </a:p>
        </p:txBody>
      </p:sp>
      <p:pic>
        <p:nvPicPr>
          <p:cNvPr id="9" name="图片 8"/>
          <p:cNvPicPr>
            <a:picLocks noChangeAspect="1"/>
          </p:cNvPicPr>
          <p:nvPr/>
        </p:nvPicPr>
        <p:blipFill>
          <a:blip r:embed="rId3"/>
          <a:stretch>
            <a:fillRect/>
          </a:stretch>
        </p:blipFill>
        <p:spPr>
          <a:xfrm>
            <a:off x="2051720" y="1268760"/>
            <a:ext cx="4464496" cy="1921197"/>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275888697"/>
              </p:ext>
            </p:extLst>
          </p:nvPr>
        </p:nvGraphicFramePr>
        <p:xfrm>
          <a:off x="4067944" y="908720"/>
          <a:ext cx="300793" cy="360040"/>
        </p:xfrm>
        <a:graphic>
          <a:graphicData uri="http://schemas.openxmlformats.org/presentationml/2006/ole">
            <mc:AlternateContent xmlns:mc="http://schemas.openxmlformats.org/markup-compatibility/2006">
              <mc:Choice xmlns:v="urn:schemas-microsoft-com:vml" Requires="v">
                <p:oleObj spid="_x0000_s11667" name="公式" r:id="rId4" imgW="139700" imgH="203200" progId="Equation.3">
                  <p:embed/>
                </p:oleObj>
              </mc:Choice>
              <mc:Fallback>
                <p:oleObj name="公式" r:id="rId4" imgW="139700" imgH="203200" progId="Equation.3">
                  <p:embed/>
                  <p:pic>
                    <p:nvPicPr>
                      <p:cNvPr id="0" name=""/>
                      <p:cNvPicPr/>
                      <p:nvPr/>
                    </p:nvPicPr>
                    <p:blipFill>
                      <a:blip r:embed="rId5"/>
                      <a:stretch>
                        <a:fillRect/>
                      </a:stretch>
                    </p:blipFill>
                    <p:spPr>
                      <a:xfrm>
                        <a:off x="4067944" y="908720"/>
                        <a:ext cx="300793" cy="36004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35134670"/>
              </p:ext>
            </p:extLst>
          </p:nvPr>
        </p:nvGraphicFramePr>
        <p:xfrm>
          <a:off x="2339752" y="908720"/>
          <a:ext cx="257172" cy="360040"/>
        </p:xfrm>
        <a:graphic>
          <a:graphicData uri="http://schemas.openxmlformats.org/presentationml/2006/ole">
            <mc:AlternateContent xmlns:mc="http://schemas.openxmlformats.org/markup-compatibility/2006">
              <mc:Choice xmlns:v="urn:schemas-microsoft-com:vml" Requires="v">
                <p:oleObj spid="_x0000_s11668" name="公式" r:id="rId6" imgW="127000" imgH="177800" progId="Equation.3">
                  <p:embed/>
                </p:oleObj>
              </mc:Choice>
              <mc:Fallback>
                <p:oleObj name="公式" r:id="rId6" imgW="127000" imgH="177800" progId="Equation.3">
                  <p:embed/>
                  <p:pic>
                    <p:nvPicPr>
                      <p:cNvPr id="0" name=""/>
                      <p:cNvPicPr/>
                      <p:nvPr/>
                    </p:nvPicPr>
                    <p:blipFill>
                      <a:blip r:embed="rId7"/>
                      <a:stretch>
                        <a:fillRect/>
                      </a:stretch>
                    </p:blipFill>
                    <p:spPr>
                      <a:xfrm>
                        <a:off x="2339752" y="908720"/>
                        <a:ext cx="257172" cy="36004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051879198"/>
              </p:ext>
            </p:extLst>
          </p:nvPr>
        </p:nvGraphicFramePr>
        <p:xfrm>
          <a:off x="3059832" y="1484784"/>
          <a:ext cx="504056" cy="504056"/>
        </p:xfrm>
        <a:graphic>
          <a:graphicData uri="http://schemas.openxmlformats.org/presentationml/2006/ole">
            <mc:AlternateContent xmlns:mc="http://schemas.openxmlformats.org/markup-compatibility/2006">
              <mc:Choice xmlns:v="urn:schemas-microsoft-com:vml" Requires="v">
                <p:oleObj spid="_x0000_s11669" name="公式" r:id="rId8" imgW="165100" imgH="165100" progId="Equation.3">
                  <p:embed/>
                </p:oleObj>
              </mc:Choice>
              <mc:Fallback>
                <p:oleObj name="公式" r:id="rId8" imgW="165100" imgH="165100" progId="Equation.3">
                  <p:embed/>
                  <p:pic>
                    <p:nvPicPr>
                      <p:cNvPr id="0" name=""/>
                      <p:cNvPicPr/>
                      <p:nvPr/>
                    </p:nvPicPr>
                    <p:blipFill>
                      <a:blip r:embed="rId9"/>
                      <a:stretch>
                        <a:fillRect/>
                      </a:stretch>
                    </p:blipFill>
                    <p:spPr>
                      <a:xfrm>
                        <a:off x="3059832" y="1484784"/>
                        <a:ext cx="504056" cy="504056"/>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050196512"/>
              </p:ext>
            </p:extLst>
          </p:nvPr>
        </p:nvGraphicFramePr>
        <p:xfrm>
          <a:off x="5796136" y="908720"/>
          <a:ext cx="266029" cy="346672"/>
        </p:xfrm>
        <a:graphic>
          <a:graphicData uri="http://schemas.openxmlformats.org/presentationml/2006/ole">
            <mc:AlternateContent xmlns:mc="http://schemas.openxmlformats.org/markup-compatibility/2006">
              <mc:Choice xmlns:v="urn:schemas-microsoft-com:vml" Requires="v">
                <p:oleObj spid="_x0000_s11670" name="公式" r:id="rId10" imgW="127000" imgH="165100" progId="Equation.3">
                  <p:embed/>
                </p:oleObj>
              </mc:Choice>
              <mc:Fallback>
                <p:oleObj name="公式" r:id="rId10" imgW="127000" imgH="165100" progId="Equation.3">
                  <p:embed/>
                  <p:pic>
                    <p:nvPicPr>
                      <p:cNvPr id="0" name=""/>
                      <p:cNvPicPr/>
                      <p:nvPr/>
                    </p:nvPicPr>
                    <p:blipFill>
                      <a:blip r:embed="rId11"/>
                      <a:stretch>
                        <a:fillRect/>
                      </a:stretch>
                    </p:blipFill>
                    <p:spPr>
                      <a:xfrm>
                        <a:off x="5796136" y="908720"/>
                        <a:ext cx="266029" cy="34667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922595725"/>
              </p:ext>
            </p:extLst>
          </p:nvPr>
        </p:nvGraphicFramePr>
        <p:xfrm>
          <a:off x="3635896" y="3717032"/>
          <a:ext cx="1296144" cy="432048"/>
        </p:xfrm>
        <a:graphic>
          <a:graphicData uri="http://schemas.openxmlformats.org/presentationml/2006/ole">
            <mc:AlternateContent xmlns:mc="http://schemas.openxmlformats.org/markup-compatibility/2006">
              <mc:Choice xmlns:v="urn:schemas-microsoft-com:vml" Requires="v">
                <p:oleObj spid="_x0000_s11671" name="公式" r:id="rId12" imgW="609600" imgH="203200" progId="Equation.3">
                  <p:embed/>
                </p:oleObj>
              </mc:Choice>
              <mc:Fallback>
                <p:oleObj name="公式" r:id="rId12" imgW="609600" imgH="203200" progId="Equation.3">
                  <p:embed/>
                  <p:pic>
                    <p:nvPicPr>
                      <p:cNvPr id="0" name=""/>
                      <p:cNvPicPr/>
                      <p:nvPr/>
                    </p:nvPicPr>
                    <p:blipFill>
                      <a:blip r:embed="rId13"/>
                      <a:stretch>
                        <a:fillRect/>
                      </a:stretch>
                    </p:blipFill>
                    <p:spPr>
                      <a:xfrm>
                        <a:off x="3635896" y="3717032"/>
                        <a:ext cx="1296144" cy="43204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314854556"/>
              </p:ext>
            </p:extLst>
          </p:nvPr>
        </p:nvGraphicFramePr>
        <p:xfrm>
          <a:off x="2411760" y="4725144"/>
          <a:ext cx="3672408" cy="528059"/>
        </p:xfrm>
        <a:graphic>
          <a:graphicData uri="http://schemas.openxmlformats.org/presentationml/2006/ole">
            <mc:AlternateContent xmlns:mc="http://schemas.openxmlformats.org/markup-compatibility/2006">
              <mc:Choice xmlns:v="urn:schemas-microsoft-com:vml" Requires="v">
                <p:oleObj spid="_x0000_s11672" name="公式" r:id="rId14" imgW="1943100" imgH="279400" progId="Equation.3">
                  <p:embed/>
                </p:oleObj>
              </mc:Choice>
              <mc:Fallback>
                <p:oleObj name="公式" r:id="rId14" imgW="1943100" imgH="279400" progId="Equation.3">
                  <p:embed/>
                  <p:pic>
                    <p:nvPicPr>
                      <p:cNvPr id="0" name=""/>
                      <p:cNvPicPr/>
                      <p:nvPr/>
                    </p:nvPicPr>
                    <p:blipFill>
                      <a:blip r:embed="rId15"/>
                      <a:stretch>
                        <a:fillRect/>
                      </a:stretch>
                    </p:blipFill>
                    <p:spPr>
                      <a:xfrm>
                        <a:off x="2411760" y="4725144"/>
                        <a:ext cx="3672408" cy="528059"/>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735299595"/>
              </p:ext>
            </p:extLst>
          </p:nvPr>
        </p:nvGraphicFramePr>
        <p:xfrm>
          <a:off x="6948264" y="4797152"/>
          <a:ext cx="1224136" cy="376657"/>
        </p:xfrm>
        <a:graphic>
          <a:graphicData uri="http://schemas.openxmlformats.org/presentationml/2006/ole">
            <mc:AlternateContent xmlns:mc="http://schemas.openxmlformats.org/markup-compatibility/2006">
              <mc:Choice xmlns:v="urn:schemas-microsoft-com:vml" Requires="v">
                <p:oleObj spid="_x0000_s11673" name="公式" r:id="rId16" imgW="660400" imgH="203200" progId="Equation.3">
                  <p:embed/>
                </p:oleObj>
              </mc:Choice>
              <mc:Fallback>
                <p:oleObj name="公式" r:id="rId16" imgW="660400" imgH="203200" progId="Equation.3">
                  <p:embed/>
                  <p:pic>
                    <p:nvPicPr>
                      <p:cNvPr id="0" name=""/>
                      <p:cNvPicPr/>
                      <p:nvPr/>
                    </p:nvPicPr>
                    <p:blipFill>
                      <a:blip r:embed="rId17"/>
                      <a:stretch>
                        <a:fillRect/>
                      </a:stretch>
                    </p:blipFill>
                    <p:spPr>
                      <a:xfrm>
                        <a:off x="6948264" y="4797152"/>
                        <a:ext cx="1224136" cy="376657"/>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080946272"/>
              </p:ext>
            </p:extLst>
          </p:nvPr>
        </p:nvGraphicFramePr>
        <p:xfrm>
          <a:off x="3923928" y="5877272"/>
          <a:ext cx="864096" cy="669674"/>
        </p:xfrm>
        <a:graphic>
          <a:graphicData uri="http://schemas.openxmlformats.org/presentationml/2006/ole">
            <mc:AlternateContent xmlns:mc="http://schemas.openxmlformats.org/markup-compatibility/2006">
              <mc:Choice xmlns:v="urn:schemas-microsoft-com:vml" Requires="v">
                <p:oleObj spid="_x0000_s11674" name="公式" r:id="rId18" imgW="508000" imgH="393700" progId="Equation.3">
                  <p:embed/>
                </p:oleObj>
              </mc:Choice>
              <mc:Fallback>
                <p:oleObj name="公式" r:id="rId18" imgW="508000" imgH="393700" progId="Equation.3">
                  <p:embed/>
                  <p:pic>
                    <p:nvPicPr>
                      <p:cNvPr id="0" name=""/>
                      <p:cNvPicPr/>
                      <p:nvPr/>
                    </p:nvPicPr>
                    <p:blipFill>
                      <a:blip r:embed="rId19"/>
                      <a:stretch>
                        <a:fillRect/>
                      </a:stretch>
                    </p:blipFill>
                    <p:spPr>
                      <a:xfrm>
                        <a:off x="3923928" y="5877272"/>
                        <a:ext cx="864096" cy="669674"/>
                      </a:xfrm>
                      <a:prstGeom prst="rect">
                        <a:avLst/>
                      </a:prstGeom>
                    </p:spPr>
                  </p:pic>
                </p:oleObj>
              </mc:Fallback>
            </mc:AlternateContent>
          </a:graphicData>
        </a:graphic>
      </p:graphicFrame>
      <p:sp>
        <p:nvSpPr>
          <p:cNvPr id="24" name="下箭头 23"/>
          <p:cNvSpPr/>
          <p:nvPr/>
        </p:nvSpPr>
        <p:spPr>
          <a:xfrm>
            <a:off x="4139952" y="4221088"/>
            <a:ext cx="432048" cy="5040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 name="下箭头 24"/>
          <p:cNvSpPr/>
          <p:nvPr/>
        </p:nvSpPr>
        <p:spPr>
          <a:xfrm>
            <a:off x="4139952" y="5445224"/>
            <a:ext cx="432048" cy="3600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179512" y="3212976"/>
            <a:ext cx="5253662" cy="461665"/>
          </a:xfrm>
          <a:prstGeom prst="rect">
            <a:avLst/>
          </a:prstGeom>
          <a:noFill/>
        </p:spPr>
        <p:txBody>
          <a:bodyPr wrap="none" rtlCol="0">
            <a:spAutoFit/>
          </a:bodyPr>
          <a:lstStyle/>
          <a:p>
            <a:r>
              <a:rPr kumimoji="1" lang="en-US" altLang="zh-CN" sz="2400" dirty="0" smtClean="0"/>
              <a:t>Tracking task</a:t>
            </a:r>
            <a:r>
              <a:rPr kumimoji="1" lang="zh-CN" altLang="en-US" sz="2400" dirty="0" smtClean="0"/>
              <a:t>：</a:t>
            </a:r>
            <a:r>
              <a:rPr kumimoji="1" lang="en-US" altLang="zh-CN" sz="2400" dirty="0" smtClean="0"/>
              <a:t>find the filter template </a:t>
            </a:r>
            <a:endParaRPr kumimoji="1" lang="zh-CN" altLang="en-US" sz="2400" dirty="0"/>
          </a:p>
        </p:txBody>
      </p:sp>
      <p:graphicFrame>
        <p:nvGraphicFramePr>
          <p:cNvPr id="29" name="对象 28"/>
          <p:cNvGraphicFramePr>
            <a:graphicFrameLocks noChangeAspect="1"/>
          </p:cNvGraphicFramePr>
          <p:nvPr>
            <p:extLst>
              <p:ext uri="{D42A27DB-BD31-4B8C-83A1-F6EECF244321}">
                <p14:modId xmlns:p14="http://schemas.microsoft.com/office/powerpoint/2010/main" val="1067710577"/>
              </p:ext>
            </p:extLst>
          </p:nvPr>
        </p:nvGraphicFramePr>
        <p:xfrm>
          <a:off x="5364088" y="3212976"/>
          <a:ext cx="432048" cy="360040"/>
        </p:xfrm>
        <a:graphic>
          <a:graphicData uri="http://schemas.openxmlformats.org/presentationml/2006/ole">
            <mc:AlternateContent xmlns:mc="http://schemas.openxmlformats.org/markup-compatibility/2006">
              <mc:Choice xmlns:v="urn:schemas-microsoft-com:vml" Requires="v">
                <p:oleObj spid="_x0000_s11675" name="公式" r:id="rId20" imgW="228600" imgH="190500" progId="Equation.3">
                  <p:embed/>
                </p:oleObj>
              </mc:Choice>
              <mc:Fallback>
                <p:oleObj name="公式" r:id="rId20" imgW="228600" imgH="190500" progId="Equation.3">
                  <p:embed/>
                  <p:pic>
                    <p:nvPicPr>
                      <p:cNvPr id="0" name=""/>
                      <p:cNvPicPr/>
                      <p:nvPr/>
                    </p:nvPicPr>
                    <p:blipFill>
                      <a:blip r:embed="rId21"/>
                      <a:stretch>
                        <a:fillRect/>
                      </a:stretch>
                    </p:blipFill>
                    <p:spPr>
                      <a:xfrm>
                        <a:off x="5364088" y="3212976"/>
                        <a:ext cx="432048" cy="360040"/>
                      </a:xfrm>
                      <a:prstGeom prst="rect">
                        <a:avLst/>
                      </a:prstGeom>
                    </p:spPr>
                  </p:pic>
                </p:oleObj>
              </mc:Fallback>
            </mc:AlternateContent>
          </a:graphicData>
        </a:graphic>
      </p:graphicFrame>
      <p:sp>
        <p:nvSpPr>
          <p:cNvPr id="30" name="右箭头 29"/>
          <p:cNvSpPr/>
          <p:nvPr/>
        </p:nvSpPr>
        <p:spPr>
          <a:xfrm>
            <a:off x="6300192" y="4797152"/>
            <a:ext cx="43204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4644008" y="4221088"/>
            <a:ext cx="607859" cy="369332"/>
          </a:xfrm>
          <a:prstGeom prst="rect">
            <a:avLst/>
          </a:prstGeom>
          <a:noFill/>
        </p:spPr>
        <p:txBody>
          <a:bodyPr wrap="none" rtlCol="0">
            <a:spAutoFit/>
          </a:bodyPr>
          <a:lstStyle/>
          <a:p>
            <a:r>
              <a:rPr kumimoji="1" lang="en-US" altLang="zh-CN" dirty="0" smtClean="0"/>
              <a:t>FFT</a:t>
            </a:r>
            <a:endParaRPr kumimoji="1" lang="zh-CN" altLang="en-US" dirty="0"/>
          </a:p>
        </p:txBody>
      </p:sp>
    </p:spTree>
    <p:extLst>
      <p:ext uri="{BB962C8B-B14F-4D97-AF65-F5344CB8AC3E}">
        <p14:creationId xmlns:p14="http://schemas.microsoft.com/office/powerpoint/2010/main" val="4623752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51520" y="260648"/>
            <a:ext cx="8229600" cy="724942"/>
          </a:xfrm>
        </p:spPr>
        <p:txBody>
          <a:bodyPr/>
          <a:lstStyle/>
          <a:p>
            <a:pPr algn="l"/>
            <a:r>
              <a:rPr kumimoji="1" lang="en-US" altLang="zh-CN" dirty="0" smtClean="0"/>
              <a:t>Correlation filter for visual tracking</a:t>
            </a:r>
            <a:endParaRPr kumimoji="1" lang="zh-CN" altLang="en-US" dirty="0"/>
          </a:p>
        </p:txBody>
      </p:sp>
      <p:sp>
        <p:nvSpPr>
          <p:cNvPr id="3" name="文本框 2"/>
          <p:cNvSpPr txBox="1"/>
          <p:nvPr/>
        </p:nvSpPr>
        <p:spPr>
          <a:xfrm>
            <a:off x="2843808" y="1196752"/>
            <a:ext cx="2877711" cy="461665"/>
          </a:xfrm>
          <a:prstGeom prst="rect">
            <a:avLst/>
          </a:prstGeom>
          <a:noFill/>
        </p:spPr>
        <p:txBody>
          <a:bodyPr wrap="none" rtlCol="0">
            <a:spAutoFit/>
          </a:bodyPr>
          <a:lstStyle/>
          <a:p>
            <a:r>
              <a:rPr kumimoji="1" lang="en-US" altLang="zh-CN" sz="2400" dirty="0" smtClean="0"/>
              <a:t>Tracking framework</a:t>
            </a:r>
            <a:endParaRPr kumimoji="1" lang="zh-CN" altLang="en-US" sz="2400" dirty="0"/>
          </a:p>
        </p:txBody>
      </p:sp>
      <p:pic>
        <p:nvPicPr>
          <p:cNvPr id="6" name="图片 5" descr="屏幕快照 2016-05-19 下午11.2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844824"/>
            <a:ext cx="8570687" cy="3686317"/>
          </a:xfrm>
          <a:prstGeom prst="rect">
            <a:avLst/>
          </a:prstGeom>
        </p:spPr>
      </p:pic>
    </p:spTree>
    <p:extLst>
      <p:ext uri="{BB962C8B-B14F-4D97-AF65-F5344CB8AC3E}">
        <p14:creationId xmlns:p14="http://schemas.microsoft.com/office/powerpoint/2010/main" val="28474856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en-US" altLang="zh-CN" sz="3200" dirty="0" smtClean="0"/>
              <a:t>Minimum output of sum square error(MOSSE)</a:t>
            </a:r>
            <a:endParaRPr kumimoji="1" lang="zh-CN" altLang="en-US" sz="3200" dirty="0"/>
          </a:p>
        </p:txBody>
      </p:sp>
      <p:graphicFrame>
        <p:nvGraphicFramePr>
          <p:cNvPr id="4" name="对象 3"/>
          <p:cNvGraphicFramePr>
            <a:graphicFrameLocks noChangeAspect="1"/>
          </p:cNvGraphicFramePr>
          <p:nvPr>
            <p:extLst>
              <p:ext uri="{D42A27DB-BD31-4B8C-83A1-F6EECF244321}">
                <p14:modId xmlns:p14="http://schemas.microsoft.com/office/powerpoint/2010/main" val="3886456073"/>
              </p:ext>
            </p:extLst>
          </p:nvPr>
        </p:nvGraphicFramePr>
        <p:xfrm>
          <a:off x="2498725" y="1268413"/>
          <a:ext cx="3146425" cy="936625"/>
        </p:xfrm>
        <a:graphic>
          <a:graphicData uri="http://schemas.openxmlformats.org/presentationml/2006/ole">
            <mc:AlternateContent xmlns:mc="http://schemas.openxmlformats.org/markup-compatibility/2006">
              <mc:Choice xmlns:v="urn:schemas-microsoft-com:vml" Requires="v">
                <p:oleObj spid="_x0000_s4758" name="公式" r:id="rId3" imgW="1536700" imgH="457200" progId="Equation.3">
                  <p:embed/>
                </p:oleObj>
              </mc:Choice>
              <mc:Fallback>
                <p:oleObj name="公式" r:id="rId3" imgW="1536700" imgH="457200" progId="Equation.3">
                  <p:embed/>
                  <p:pic>
                    <p:nvPicPr>
                      <p:cNvPr id="0" name=""/>
                      <p:cNvPicPr/>
                      <p:nvPr/>
                    </p:nvPicPr>
                    <p:blipFill>
                      <a:blip r:embed="rId4"/>
                      <a:stretch>
                        <a:fillRect/>
                      </a:stretch>
                    </p:blipFill>
                    <p:spPr>
                      <a:xfrm>
                        <a:off x="2498725" y="1268413"/>
                        <a:ext cx="3146425" cy="936625"/>
                      </a:xfrm>
                      <a:prstGeom prst="rect">
                        <a:avLst/>
                      </a:prstGeom>
                    </p:spPr>
                  </p:pic>
                </p:oleObj>
              </mc:Fallback>
            </mc:AlternateContent>
          </a:graphicData>
        </a:graphic>
      </p:graphicFrame>
      <p:sp>
        <p:nvSpPr>
          <p:cNvPr id="9" name="文本框 8"/>
          <p:cNvSpPr txBox="1"/>
          <p:nvPr/>
        </p:nvSpPr>
        <p:spPr>
          <a:xfrm>
            <a:off x="467544" y="1484784"/>
            <a:ext cx="2066491" cy="461665"/>
          </a:xfrm>
          <a:prstGeom prst="rect">
            <a:avLst/>
          </a:prstGeom>
          <a:noFill/>
        </p:spPr>
        <p:txBody>
          <a:bodyPr wrap="none" rtlCol="0">
            <a:spAutoFit/>
          </a:bodyPr>
          <a:lstStyle/>
          <a:p>
            <a:r>
              <a:rPr kumimoji="1" lang="en-US" altLang="zh-CN" sz="2400" dirty="0" smtClean="0"/>
              <a:t>Cost function:</a:t>
            </a:r>
            <a:endParaRPr kumimoji="1" lang="zh-CN" altLang="en-US" sz="2400" dirty="0"/>
          </a:p>
        </p:txBody>
      </p:sp>
      <p:graphicFrame>
        <p:nvGraphicFramePr>
          <p:cNvPr id="12" name="对象 11"/>
          <p:cNvGraphicFramePr>
            <a:graphicFrameLocks noChangeAspect="1"/>
          </p:cNvGraphicFramePr>
          <p:nvPr>
            <p:extLst>
              <p:ext uri="{D42A27DB-BD31-4B8C-83A1-F6EECF244321}">
                <p14:modId xmlns:p14="http://schemas.microsoft.com/office/powerpoint/2010/main" val="676736717"/>
              </p:ext>
            </p:extLst>
          </p:nvPr>
        </p:nvGraphicFramePr>
        <p:xfrm>
          <a:off x="2915816" y="3212976"/>
          <a:ext cx="2208212" cy="989012"/>
        </p:xfrm>
        <a:graphic>
          <a:graphicData uri="http://schemas.openxmlformats.org/presentationml/2006/ole">
            <mc:AlternateContent xmlns:mc="http://schemas.openxmlformats.org/markup-compatibility/2006">
              <mc:Choice xmlns:v="urn:schemas-microsoft-com:vml" Requires="v">
                <p:oleObj spid="_x0000_s4759" name="公式" r:id="rId5" imgW="1219200" imgH="546100" progId="Equation.3">
                  <p:embed/>
                </p:oleObj>
              </mc:Choice>
              <mc:Fallback>
                <p:oleObj name="公式" r:id="rId5" imgW="1219200" imgH="546100" progId="Equation.3">
                  <p:embed/>
                  <p:pic>
                    <p:nvPicPr>
                      <p:cNvPr id="0" name=""/>
                      <p:cNvPicPr/>
                      <p:nvPr/>
                    </p:nvPicPr>
                    <p:blipFill>
                      <a:blip r:embed="rId6"/>
                      <a:stretch>
                        <a:fillRect/>
                      </a:stretch>
                    </p:blipFill>
                    <p:spPr>
                      <a:xfrm>
                        <a:off x="2915816" y="3212976"/>
                        <a:ext cx="2208212" cy="989012"/>
                      </a:xfrm>
                      <a:prstGeom prst="rect">
                        <a:avLst/>
                      </a:prstGeom>
                    </p:spPr>
                  </p:pic>
                </p:oleObj>
              </mc:Fallback>
            </mc:AlternateContent>
          </a:graphicData>
        </a:graphic>
      </p:graphicFrame>
      <p:sp>
        <p:nvSpPr>
          <p:cNvPr id="15" name="文本框 14"/>
          <p:cNvSpPr txBox="1"/>
          <p:nvPr/>
        </p:nvSpPr>
        <p:spPr>
          <a:xfrm>
            <a:off x="611560" y="3501008"/>
            <a:ext cx="1382410" cy="461665"/>
          </a:xfrm>
          <a:prstGeom prst="rect">
            <a:avLst/>
          </a:prstGeom>
          <a:noFill/>
        </p:spPr>
        <p:txBody>
          <a:bodyPr wrap="none" rtlCol="0">
            <a:spAutoFit/>
          </a:bodyPr>
          <a:lstStyle/>
          <a:p>
            <a:r>
              <a:rPr kumimoji="1" lang="en-US" altLang="zh-CN" sz="2400" dirty="0" smtClean="0"/>
              <a:t>Solution:</a:t>
            </a:r>
            <a:endParaRPr kumimoji="1" lang="zh-CN" altLang="en-US" sz="2400" dirty="0"/>
          </a:p>
        </p:txBody>
      </p:sp>
      <p:sp>
        <p:nvSpPr>
          <p:cNvPr id="16" name="文本框 15"/>
          <p:cNvSpPr txBox="1"/>
          <p:nvPr/>
        </p:nvSpPr>
        <p:spPr>
          <a:xfrm>
            <a:off x="539552" y="2276872"/>
            <a:ext cx="7853432" cy="830997"/>
          </a:xfrm>
          <a:prstGeom prst="rect">
            <a:avLst/>
          </a:prstGeom>
          <a:noFill/>
        </p:spPr>
        <p:txBody>
          <a:bodyPr wrap="none" rtlCol="0">
            <a:spAutoFit/>
          </a:bodyPr>
          <a:lstStyle/>
          <a:p>
            <a:r>
              <a:rPr kumimoji="1" lang="en-US" altLang="zh-CN" sz="2400" dirty="0" smtClean="0"/>
              <a:t>Take m images of object into consideration to make filter</a:t>
            </a:r>
          </a:p>
          <a:p>
            <a:r>
              <a:rPr kumimoji="1" lang="en-US" altLang="zh-CN" sz="2400" dirty="0" smtClean="0"/>
              <a:t> template more robust.</a:t>
            </a:r>
            <a:endParaRPr kumimoji="1" lang="zh-CN" altLang="en-US" sz="2400" dirty="0"/>
          </a:p>
        </p:txBody>
      </p:sp>
      <p:graphicFrame>
        <p:nvGraphicFramePr>
          <p:cNvPr id="19" name="对象 18"/>
          <p:cNvGraphicFramePr>
            <a:graphicFrameLocks noChangeAspect="1"/>
          </p:cNvGraphicFramePr>
          <p:nvPr>
            <p:extLst>
              <p:ext uri="{D42A27DB-BD31-4B8C-83A1-F6EECF244321}">
                <p14:modId xmlns:p14="http://schemas.microsoft.com/office/powerpoint/2010/main" val="2906334008"/>
              </p:ext>
            </p:extLst>
          </p:nvPr>
        </p:nvGraphicFramePr>
        <p:xfrm>
          <a:off x="2915816" y="4293096"/>
          <a:ext cx="3024336" cy="982263"/>
        </p:xfrm>
        <a:graphic>
          <a:graphicData uri="http://schemas.openxmlformats.org/presentationml/2006/ole">
            <mc:AlternateContent xmlns:mc="http://schemas.openxmlformats.org/markup-compatibility/2006">
              <mc:Choice xmlns:v="urn:schemas-microsoft-com:vml" Requires="v">
                <p:oleObj spid="_x0000_s4760" name="公式" r:id="rId7" imgW="1485900" imgH="482600" progId="Equation.3">
                  <p:embed/>
                </p:oleObj>
              </mc:Choice>
              <mc:Fallback>
                <p:oleObj name="公式" r:id="rId7" imgW="1485900" imgH="482600" progId="Equation.3">
                  <p:embed/>
                  <p:pic>
                    <p:nvPicPr>
                      <p:cNvPr id="0" name=""/>
                      <p:cNvPicPr/>
                      <p:nvPr/>
                    </p:nvPicPr>
                    <p:blipFill>
                      <a:blip r:embed="rId8"/>
                      <a:stretch>
                        <a:fillRect/>
                      </a:stretch>
                    </p:blipFill>
                    <p:spPr>
                      <a:xfrm>
                        <a:off x="2915816" y="4293096"/>
                        <a:ext cx="3024336" cy="982263"/>
                      </a:xfrm>
                      <a:prstGeom prst="rect">
                        <a:avLst/>
                      </a:prstGeom>
                    </p:spPr>
                  </p:pic>
                </p:oleObj>
              </mc:Fallback>
            </mc:AlternateContent>
          </a:graphicData>
        </a:graphic>
      </p:graphicFrame>
      <p:sp>
        <p:nvSpPr>
          <p:cNvPr id="20" name="文本框 19"/>
          <p:cNvSpPr txBox="1"/>
          <p:nvPr/>
        </p:nvSpPr>
        <p:spPr>
          <a:xfrm>
            <a:off x="611560" y="4437112"/>
            <a:ext cx="1980981" cy="461665"/>
          </a:xfrm>
          <a:prstGeom prst="rect">
            <a:avLst/>
          </a:prstGeom>
          <a:noFill/>
        </p:spPr>
        <p:txBody>
          <a:bodyPr wrap="none" rtlCol="0">
            <a:spAutoFit/>
          </a:bodyPr>
          <a:lstStyle/>
          <a:p>
            <a:r>
              <a:rPr kumimoji="1" lang="en-US" altLang="zh-CN" sz="2400" dirty="0" smtClean="0"/>
              <a:t>Filter update: </a:t>
            </a:r>
            <a:endParaRPr kumimoji="1" lang="zh-CN" altLang="en-US" sz="2400" dirty="0"/>
          </a:p>
        </p:txBody>
      </p:sp>
      <p:graphicFrame>
        <p:nvGraphicFramePr>
          <p:cNvPr id="22" name="对象 21"/>
          <p:cNvGraphicFramePr>
            <a:graphicFrameLocks noChangeAspect="1"/>
          </p:cNvGraphicFramePr>
          <p:nvPr>
            <p:extLst>
              <p:ext uri="{D42A27DB-BD31-4B8C-83A1-F6EECF244321}">
                <p14:modId xmlns:p14="http://schemas.microsoft.com/office/powerpoint/2010/main" val="2192511687"/>
              </p:ext>
            </p:extLst>
          </p:nvPr>
        </p:nvGraphicFramePr>
        <p:xfrm>
          <a:off x="3923928" y="5445224"/>
          <a:ext cx="1872208" cy="895404"/>
        </p:xfrm>
        <a:graphic>
          <a:graphicData uri="http://schemas.openxmlformats.org/presentationml/2006/ole">
            <mc:AlternateContent xmlns:mc="http://schemas.openxmlformats.org/markup-compatibility/2006">
              <mc:Choice xmlns:v="urn:schemas-microsoft-com:vml" Requires="v">
                <p:oleObj spid="_x0000_s4761" name="公式" r:id="rId9" imgW="876300" imgH="419100" progId="Equation.3">
                  <p:embed/>
                </p:oleObj>
              </mc:Choice>
              <mc:Fallback>
                <p:oleObj name="公式" r:id="rId9" imgW="876300" imgH="419100" progId="Equation.3">
                  <p:embed/>
                  <p:pic>
                    <p:nvPicPr>
                      <p:cNvPr id="0" name=""/>
                      <p:cNvPicPr/>
                      <p:nvPr/>
                    </p:nvPicPr>
                    <p:blipFill>
                      <a:blip r:embed="rId10"/>
                      <a:stretch>
                        <a:fillRect/>
                      </a:stretch>
                    </p:blipFill>
                    <p:spPr>
                      <a:xfrm>
                        <a:off x="3923928" y="5445224"/>
                        <a:ext cx="1872208" cy="895404"/>
                      </a:xfrm>
                      <a:prstGeom prst="rect">
                        <a:avLst/>
                      </a:prstGeom>
                    </p:spPr>
                  </p:pic>
                </p:oleObj>
              </mc:Fallback>
            </mc:AlternateContent>
          </a:graphicData>
        </a:graphic>
      </p:graphicFrame>
      <p:sp>
        <p:nvSpPr>
          <p:cNvPr id="23" name="文本框 22"/>
          <p:cNvSpPr txBox="1"/>
          <p:nvPr/>
        </p:nvSpPr>
        <p:spPr>
          <a:xfrm>
            <a:off x="611560" y="5589240"/>
            <a:ext cx="3349445" cy="461665"/>
          </a:xfrm>
          <a:prstGeom prst="rect">
            <a:avLst/>
          </a:prstGeom>
          <a:noFill/>
        </p:spPr>
        <p:txBody>
          <a:bodyPr wrap="none" rtlCol="0">
            <a:spAutoFit/>
          </a:bodyPr>
          <a:lstStyle/>
          <a:p>
            <a:r>
              <a:rPr kumimoji="1" lang="en-US" altLang="zh-CN" sz="2400" dirty="0" smtClean="0"/>
              <a:t>Correlation response</a:t>
            </a:r>
            <a:r>
              <a:rPr kumimoji="1" lang="zh-CN" altLang="en-US" sz="2400" dirty="0" smtClean="0"/>
              <a:t>：</a:t>
            </a:r>
            <a:endParaRPr kumimoji="1" lang="zh-CN" altLang="en-US" sz="2400" dirty="0"/>
          </a:p>
        </p:txBody>
      </p:sp>
    </p:spTree>
    <p:extLst>
      <p:ext uri="{BB962C8B-B14F-4D97-AF65-F5344CB8AC3E}">
        <p14:creationId xmlns:p14="http://schemas.microsoft.com/office/powerpoint/2010/main" val="1893954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8457</TotalTime>
  <Words>794</Words>
  <Application>Microsoft Macintosh PowerPoint</Application>
  <PresentationFormat>全屏显示(4:3)</PresentationFormat>
  <Paragraphs>123</Paragraphs>
  <Slides>25</Slides>
  <Notes>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25</vt:i4>
      </vt:variant>
    </vt:vector>
  </HeadingPairs>
  <TitlesOfParts>
    <vt:vector size="27" baseType="lpstr">
      <vt:lpstr>Office 主题</vt:lpstr>
      <vt:lpstr>公式</vt:lpstr>
      <vt:lpstr>Convolutional Correlation Filter for 2d Multi-scale Visual Tracking </vt:lpstr>
      <vt:lpstr>Outline</vt:lpstr>
      <vt:lpstr>Tracking Problem</vt:lpstr>
      <vt:lpstr>Experiment Demo</vt:lpstr>
      <vt:lpstr>Motivation</vt:lpstr>
      <vt:lpstr>Cross-correlation</vt:lpstr>
      <vt:lpstr>Correlation filter</vt:lpstr>
      <vt:lpstr>Correlation filter for visual tracking</vt:lpstr>
      <vt:lpstr>Minimum output of sum square error(MOSSE)</vt:lpstr>
      <vt:lpstr>Multi features based Correlation filter for visual tracking</vt:lpstr>
      <vt:lpstr>Correlation filter for scale estimated </vt:lpstr>
      <vt:lpstr>Convolution Auto-Encoder(CAE)</vt:lpstr>
      <vt:lpstr>Convolution Auto-Encoder(CAE)</vt:lpstr>
      <vt:lpstr>3D Convolution image representation</vt:lpstr>
      <vt:lpstr>Experiment Results</vt:lpstr>
      <vt:lpstr>Evaluation metric</vt:lpstr>
      <vt:lpstr>Quantitative Evaluation</vt:lpstr>
      <vt:lpstr>Attribute-base Evaluation</vt:lpstr>
      <vt:lpstr>Attribute-base Evaluation</vt:lpstr>
      <vt:lpstr>Attribute-base Evaluation</vt:lpstr>
      <vt:lpstr>Attribute-base Evaluation</vt:lpstr>
      <vt:lpstr>Attribute-base Evaluation</vt:lpstr>
      <vt:lpstr>Attribute-base Evaluation</vt:lpstr>
      <vt:lpstr>Research results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正 李</cp:lastModifiedBy>
  <cp:revision>698</cp:revision>
  <dcterms:created xsi:type="dcterms:W3CDTF">2013-10-30T09:04:50Z</dcterms:created>
  <dcterms:modified xsi:type="dcterms:W3CDTF">2016-11-20T06:15:02Z</dcterms:modified>
</cp:coreProperties>
</file>